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8" r:id="rId2"/>
    <p:sldId id="257" r:id="rId3"/>
    <p:sldId id="259" r:id="rId4"/>
    <p:sldId id="260" r:id="rId5"/>
    <p:sldId id="266" r:id="rId6"/>
    <p:sldId id="262" r:id="rId7"/>
    <p:sldId id="270" r:id="rId8"/>
    <p:sldId id="267" r:id="rId9"/>
    <p:sldId id="271" r:id="rId10"/>
    <p:sldId id="263" r:id="rId11"/>
    <p:sldId id="264" r:id="rId12"/>
    <p:sldId id="265" r:id="rId13"/>
    <p:sldId id="295" r:id="rId14"/>
    <p:sldId id="296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56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9ECDB0-3CC4-47BA-8079-8EB596FFA555}" type="doc">
      <dgm:prSet loTypeId="urn:microsoft.com/office/officeart/2005/8/layout/default" loCatId="list" qsTypeId="urn:microsoft.com/office/officeart/2005/8/quickstyle/simple5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F6CAE81C-F46C-42CE-950A-FD3698CBEC65}">
      <dgm:prSet/>
      <dgm:spPr/>
      <dgm:t>
        <a:bodyPr/>
        <a:lstStyle/>
        <a:p>
          <a:r>
            <a:rPr lang="en-US"/>
            <a:t>1. </a:t>
          </a:r>
          <a:r>
            <a:rPr lang="ko-KR"/>
            <a:t>인간과 함께 지구상에 존재하는 모든 생명체의 번성은 내재적 가치를 지닌다</a:t>
          </a:r>
          <a:r>
            <a:rPr lang="en-US"/>
            <a:t>. </a:t>
          </a:r>
          <a:r>
            <a:rPr lang="ko-KR"/>
            <a:t>생명체의 가치는 인간의 유용성과는 무관하다</a:t>
          </a:r>
          <a:r>
            <a:rPr lang="en-US"/>
            <a:t>.</a:t>
          </a:r>
        </a:p>
      </dgm:t>
    </dgm:pt>
    <dgm:pt modelId="{74CF307E-CF1E-409E-BD11-A24D2208D8E3}" type="parTrans" cxnId="{BBD86004-E8C8-4885-8554-BD2C0E7A6749}">
      <dgm:prSet/>
      <dgm:spPr/>
      <dgm:t>
        <a:bodyPr/>
        <a:lstStyle/>
        <a:p>
          <a:endParaRPr lang="en-US"/>
        </a:p>
      </dgm:t>
    </dgm:pt>
    <dgm:pt modelId="{E5D43246-DC28-4794-8791-1C7DF7762D8A}" type="sibTrans" cxnId="{BBD86004-E8C8-4885-8554-BD2C0E7A6749}">
      <dgm:prSet/>
      <dgm:spPr/>
      <dgm:t>
        <a:bodyPr/>
        <a:lstStyle/>
        <a:p>
          <a:endParaRPr lang="en-US"/>
        </a:p>
      </dgm:t>
    </dgm:pt>
    <dgm:pt modelId="{2EBE438A-7EF5-4C70-AFF1-C5D7EEE277A1}">
      <dgm:prSet/>
      <dgm:spPr/>
      <dgm:t>
        <a:bodyPr/>
        <a:lstStyle/>
        <a:p>
          <a:r>
            <a:rPr lang="en-US"/>
            <a:t>2. </a:t>
          </a:r>
          <a:r>
            <a:rPr lang="ko-KR"/>
            <a:t>생명의 풍요와 다양성은 그 자체로서 가치를 지닌다</a:t>
          </a:r>
          <a:r>
            <a:rPr lang="en-US"/>
            <a:t>.</a:t>
          </a:r>
        </a:p>
      </dgm:t>
    </dgm:pt>
    <dgm:pt modelId="{E5182DF0-76AD-4E5C-85EA-A0047A0FCC47}" type="parTrans" cxnId="{E9F5F351-FDFD-49AF-841A-A5C80CAD42BD}">
      <dgm:prSet/>
      <dgm:spPr/>
      <dgm:t>
        <a:bodyPr/>
        <a:lstStyle/>
        <a:p>
          <a:endParaRPr lang="en-US"/>
        </a:p>
      </dgm:t>
    </dgm:pt>
    <dgm:pt modelId="{45EB0A56-03D4-4FC3-8F18-24E5E41F2D67}" type="sibTrans" cxnId="{E9F5F351-FDFD-49AF-841A-A5C80CAD42BD}">
      <dgm:prSet/>
      <dgm:spPr/>
      <dgm:t>
        <a:bodyPr/>
        <a:lstStyle/>
        <a:p>
          <a:endParaRPr lang="en-US"/>
        </a:p>
      </dgm:t>
    </dgm:pt>
    <dgm:pt modelId="{9075FBB3-B64A-41B6-B45A-0AF5779EBEB3}">
      <dgm:prSet/>
      <dgm:spPr/>
      <dgm:t>
        <a:bodyPr/>
        <a:lstStyle/>
        <a:p>
          <a:r>
            <a:rPr lang="en-US"/>
            <a:t>3. </a:t>
          </a:r>
          <a:r>
            <a:rPr lang="ko-KR"/>
            <a:t>인간은 필수적인 필요를 충족하는데 필요한 것을 충족시키는 경우를 제외하고 생명의 풍요로움과 다양성을 해칠 어떤 권리도 지니지 않는다</a:t>
          </a:r>
          <a:r>
            <a:rPr lang="en-US"/>
            <a:t>. </a:t>
          </a:r>
        </a:p>
      </dgm:t>
    </dgm:pt>
    <dgm:pt modelId="{31E3C6A4-12E4-4D93-BC76-C0CDF3839818}" type="parTrans" cxnId="{4065AA17-8141-4617-8A36-45A18F3F4507}">
      <dgm:prSet/>
      <dgm:spPr/>
      <dgm:t>
        <a:bodyPr/>
        <a:lstStyle/>
        <a:p>
          <a:endParaRPr lang="en-US"/>
        </a:p>
      </dgm:t>
    </dgm:pt>
    <dgm:pt modelId="{19641162-67F0-4D40-A4E2-802E7ABD2C7B}" type="sibTrans" cxnId="{4065AA17-8141-4617-8A36-45A18F3F4507}">
      <dgm:prSet/>
      <dgm:spPr/>
      <dgm:t>
        <a:bodyPr/>
        <a:lstStyle/>
        <a:p>
          <a:endParaRPr lang="en-US"/>
        </a:p>
      </dgm:t>
    </dgm:pt>
    <dgm:pt modelId="{311D9594-5B15-4FBA-9A2A-CD3FBA3158AA}">
      <dgm:prSet/>
      <dgm:spPr/>
      <dgm:t>
        <a:bodyPr/>
        <a:lstStyle/>
        <a:p>
          <a:r>
            <a:rPr lang="en-US"/>
            <a:t>4. </a:t>
          </a:r>
          <a:r>
            <a:rPr lang="ko-KR"/>
            <a:t>인류의 번영을 위해</a:t>
          </a:r>
          <a:r>
            <a:rPr lang="en-US"/>
            <a:t>, </a:t>
          </a:r>
          <a:r>
            <a:rPr lang="ko-KR"/>
            <a:t>그리고 자연계의 번영을 위해서도 인구의 감소가 필요하다</a:t>
          </a:r>
          <a:r>
            <a:rPr lang="en-US"/>
            <a:t>. </a:t>
          </a:r>
        </a:p>
      </dgm:t>
    </dgm:pt>
    <dgm:pt modelId="{15F46789-EB29-47A1-975D-FC9FE97284F9}" type="parTrans" cxnId="{AE6E007C-1F57-4314-AEB1-C0BABF92B95F}">
      <dgm:prSet/>
      <dgm:spPr/>
      <dgm:t>
        <a:bodyPr/>
        <a:lstStyle/>
        <a:p>
          <a:endParaRPr lang="en-US"/>
        </a:p>
      </dgm:t>
    </dgm:pt>
    <dgm:pt modelId="{718CCCF9-8FEC-40B9-BDF4-30D2EACD1D03}" type="sibTrans" cxnId="{AE6E007C-1F57-4314-AEB1-C0BABF92B95F}">
      <dgm:prSet/>
      <dgm:spPr/>
      <dgm:t>
        <a:bodyPr/>
        <a:lstStyle/>
        <a:p>
          <a:endParaRPr lang="en-US"/>
        </a:p>
      </dgm:t>
    </dgm:pt>
    <dgm:pt modelId="{BB48D656-A59C-4C04-8428-B554D11FEF99}">
      <dgm:prSet/>
      <dgm:spPr/>
      <dgm:t>
        <a:bodyPr/>
        <a:lstStyle/>
        <a:p>
          <a:r>
            <a:rPr lang="en-US"/>
            <a:t>5. </a:t>
          </a:r>
          <a:r>
            <a:rPr lang="ko-KR"/>
            <a:t>인류의 자연계와 동식물에 대한 간섭은 지나치며 상황은 급속하게 악화되고 있다</a:t>
          </a:r>
          <a:r>
            <a:rPr lang="en-US"/>
            <a:t>.</a:t>
          </a:r>
        </a:p>
      </dgm:t>
    </dgm:pt>
    <dgm:pt modelId="{5ED3918B-6F77-4EE6-9398-279E20E832FE}" type="parTrans" cxnId="{E15AFDDD-9C51-4810-BF49-B897B4EE4159}">
      <dgm:prSet/>
      <dgm:spPr/>
      <dgm:t>
        <a:bodyPr/>
        <a:lstStyle/>
        <a:p>
          <a:endParaRPr lang="en-US"/>
        </a:p>
      </dgm:t>
    </dgm:pt>
    <dgm:pt modelId="{7561CC0B-B4D3-467C-BDF1-F8B5C78499C8}" type="sibTrans" cxnId="{E15AFDDD-9C51-4810-BF49-B897B4EE4159}">
      <dgm:prSet/>
      <dgm:spPr/>
      <dgm:t>
        <a:bodyPr/>
        <a:lstStyle/>
        <a:p>
          <a:endParaRPr lang="en-US"/>
        </a:p>
      </dgm:t>
    </dgm:pt>
    <dgm:pt modelId="{E310117C-9395-446F-B1A2-4EDB6C4877AB}" type="pres">
      <dgm:prSet presAssocID="{049ECDB0-3CC4-47BA-8079-8EB596FFA555}" presName="diagram" presStyleCnt="0">
        <dgm:presLayoutVars>
          <dgm:dir/>
          <dgm:resizeHandles val="exact"/>
        </dgm:presLayoutVars>
      </dgm:prSet>
      <dgm:spPr/>
    </dgm:pt>
    <dgm:pt modelId="{DC11D105-AC85-4EA2-A1BD-2061464AB896}" type="pres">
      <dgm:prSet presAssocID="{F6CAE81C-F46C-42CE-950A-FD3698CBEC65}" presName="node" presStyleLbl="node1" presStyleIdx="0" presStyleCnt="5">
        <dgm:presLayoutVars>
          <dgm:bulletEnabled val="1"/>
        </dgm:presLayoutVars>
      </dgm:prSet>
      <dgm:spPr/>
    </dgm:pt>
    <dgm:pt modelId="{B3F904CF-8C6A-4BD9-B182-9D49FB986F07}" type="pres">
      <dgm:prSet presAssocID="{E5D43246-DC28-4794-8791-1C7DF7762D8A}" presName="sibTrans" presStyleCnt="0"/>
      <dgm:spPr/>
    </dgm:pt>
    <dgm:pt modelId="{C1E6AA5C-7437-4356-8CA1-3C0D5E918ABC}" type="pres">
      <dgm:prSet presAssocID="{2EBE438A-7EF5-4C70-AFF1-C5D7EEE277A1}" presName="node" presStyleLbl="node1" presStyleIdx="1" presStyleCnt="5">
        <dgm:presLayoutVars>
          <dgm:bulletEnabled val="1"/>
        </dgm:presLayoutVars>
      </dgm:prSet>
      <dgm:spPr/>
    </dgm:pt>
    <dgm:pt modelId="{53ADFBEE-3AC3-40DB-8A53-34F50EA5F36C}" type="pres">
      <dgm:prSet presAssocID="{45EB0A56-03D4-4FC3-8F18-24E5E41F2D67}" presName="sibTrans" presStyleCnt="0"/>
      <dgm:spPr/>
    </dgm:pt>
    <dgm:pt modelId="{07E9FA91-DC54-4E82-A556-57EE95928490}" type="pres">
      <dgm:prSet presAssocID="{9075FBB3-B64A-41B6-B45A-0AF5779EBEB3}" presName="node" presStyleLbl="node1" presStyleIdx="2" presStyleCnt="5">
        <dgm:presLayoutVars>
          <dgm:bulletEnabled val="1"/>
        </dgm:presLayoutVars>
      </dgm:prSet>
      <dgm:spPr/>
    </dgm:pt>
    <dgm:pt modelId="{D9F9EE3C-F847-47D3-AA44-42A5D67A62E2}" type="pres">
      <dgm:prSet presAssocID="{19641162-67F0-4D40-A4E2-802E7ABD2C7B}" presName="sibTrans" presStyleCnt="0"/>
      <dgm:spPr/>
    </dgm:pt>
    <dgm:pt modelId="{FE6CF4DC-E36F-4376-9F01-92CE776528C7}" type="pres">
      <dgm:prSet presAssocID="{311D9594-5B15-4FBA-9A2A-CD3FBA3158AA}" presName="node" presStyleLbl="node1" presStyleIdx="3" presStyleCnt="5">
        <dgm:presLayoutVars>
          <dgm:bulletEnabled val="1"/>
        </dgm:presLayoutVars>
      </dgm:prSet>
      <dgm:spPr/>
    </dgm:pt>
    <dgm:pt modelId="{9F03383D-C203-420E-BEBA-22C89D0B2CA0}" type="pres">
      <dgm:prSet presAssocID="{718CCCF9-8FEC-40B9-BDF4-30D2EACD1D03}" presName="sibTrans" presStyleCnt="0"/>
      <dgm:spPr/>
    </dgm:pt>
    <dgm:pt modelId="{3E58341E-A825-40B6-8DE8-0AFB6366C888}" type="pres">
      <dgm:prSet presAssocID="{BB48D656-A59C-4C04-8428-B554D11FEF99}" presName="node" presStyleLbl="node1" presStyleIdx="4" presStyleCnt="5">
        <dgm:presLayoutVars>
          <dgm:bulletEnabled val="1"/>
        </dgm:presLayoutVars>
      </dgm:prSet>
      <dgm:spPr/>
    </dgm:pt>
  </dgm:ptLst>
  <dgm:cxnLst>
    <dgm:cxn modelId="{BBD86004-E8C8-4885-8554-BD2C0E7A6749}" srcId="{049ECDB0-3CC4-47BA-8079-8EB596FFA555}" destId="{F6CAE81C-F46C-42CE-950A-FD3698CBEC65}" srcOrd="0" destOrd="0" parTransId="{74CF307E-CF1E-409E-BD11-A24D2208D8E3}" sibTransId="{E5D43246-DC28-4794-8791-1C7DF7762D8A}"/>
    <dgm:cxn modelId="{86B33211-0136-48D3-908D-609E5877566B}" type="presOf" srcId="{BB48D656-A59C-4C04-8428-B554D11FEF99}" destId="{3E58341E-A825-40B6-8DE8-0AFB6366C888}" srcOrd="0" destOrd="0" presId="urn:microsoft.com/office/officeart/2005/8/layout/default"/>
    <dgm:cxn modelId="{4065AA17-8141-4617-8A36-45A18F3F4507}" srcId="{049ECDB0-3CC4-47BA-8079-8EB596FFA555}" destId="{9075FBB3-B64A-41B6-B45A-0AF5779EBEB3}" srcOrd="2" destOrd="0" parTransId="{31E3C6A4-12E4-4D93-BC76-C0CDF3839818}" sibTransId="{19641162-67F0-4D40-A4E2-802E7ABD2C7B}"/>
    <dgm:cxn modelId="{E306EF21-8630-4A51-91E8-0DBD2A66E2C3}" type="presOf" srcId="{049ECDB0-3CC4-47BA-8079-8EB596FFA555}" destId="{E310117C-9395-446F-B1A2-4EDB6C4877AB}" srcOrd="0" destOrd="0" presId="urn:microsoft.com/office/officeart/2005/8/layout/default"/>
    <dgm:cxn modelId="{E9F5F351-FDFD-49AF-841A-A5C80CAD42BD}" srcId="{049ECDB0-3CC4-47BA-8079-8EB596FFA555}" destId="{2EBE438A-7EF5-4C70-AFF1-C5D7EEE277A1}" srcOrd="1" destOrd="0" parTransId="{E5182DF0-76AD-4E5C-85EA-A0047A0FCC47}" sibTransId="{45EB0A56-03D4-4FC3-8F18-24E5E41F2D67}"/>
    <dgm:cxn modelId="{AE6E007C-1F57-4314-AEB1-C0BABF92B95F}" srcId="{049ECDB0-3CC4-47BA-8079-8EB596FFA555}" destId="{311D9594-5B15-4FBA-9A2A-CD3FBA3158AA}" srcOrd="3" destOrd="0" parTransId="{15F46789-EB29-47A1-975D-FC9FE97284F9}" sibTransId="{718CCCF9-8FEC-40B9-BDF4-30D2EACD1D03}"/>
    <dgm:cxn modelId="{8D653B8C-A63B-4790-A76D-7B3E11C97D23}" type="presOf" srcId="{9075FBB3-B64A-41B6-B45A-0AF5779EBEB3}" destId="{07E9FA91-DC54-4E82-A556-57EE95928490}" srcOrd="0" destOrd="0" presId="urn:microsoft.com/office/officeart/2005/8/layout/default"/>
    <dgm:cxn modelId="{70C05BB6-E9BA-4849-A781-49C3BE8E411C}" type="presOf" srcId="{311D9594-5B15-4FBA-9A2A-CD3FBA3158AA}" destId="{FE6CF4DC-E36F-4376-9F01-92CE776528C7}" srcOrd="0" destOrd="0" presId="urn:microsoft.com/office/officeart/2005/8/layout/default"/>
    <dgm:cxn modelId="{9EA2E4C7-CD5D-42CC-8337-EF348863F8A6}" type="presOf" srcId="{2EBE438A-7EF5-4C70-AFF1-C5D7EEE277A1}" destId="{C1E6AA5C-7437-4356-8CA1-3C0D5E918ABC}" srcOrd="0" destOrd="0" presId="urn:microsoft.com/office/officeart/2005/8/layout/default"/>
    <dgm:cxn modelId="{E15AFDDD-9C51-4810-BF49-B897B4EE4159}" srcId="{049ECDB0-3CC4-47BA-8079-8EB596FFA555}" destId="{BB48D656-A59C-4C04-8428-B554D11FEF99}" srcOrd="4" destOrd="0" parTransId="{5ED3918B-6F77-4EE6-9398-279E20E832FE}" sibTransId="{7561CC0B-B4D3-467C-BDF1-F8B5C78499C8}"/>
    <dgm:cxn modelId="{61AB9AEE-F1D5-44FB-928A-2ACE0527A74D}" type="presOf" srcId="{F6CAE81C-F46C-42CE-950A-FD3698CBEC65}" destId="{DC11D105-AC85-4EA2-A1BD-2061464AB896}" srcOrd="0" destOrd="0" presId="urn:microsoft.com/office/officeart/2005/8/layout/default"/>
    <dgm:cxn modelId="{5B6C0B50-D3B3-4F22-BB6D-81BE1024FD02}" type="presParOf" srcId="{E310117C-9395-446F-B1A2-4EDB6C4877AB}" destId="{DC11D105-AC85-4EA2-A1BD-2061464AB896}" srcOrd="0" destOrd="0" presId="urn:microsoft.com/office/officeart/2005/8/layout/default"/>
    <dgm:cxn modelId="{353A7E0C-2E3F-4023-B012-19B1AF66EA10}" type="presParOf" srcId="{E310117C-9395-446F-B1A2-4EDB6C4877AB}" destId="{B3F904CF-8C6A-4BD9-B182-9D49FB986F07}" srcOrd="1" destOrd="0" presId="urn:microsoft.com/office/officeart/2005/8/layout/default"/>
    <dgm:cxn modelId="{79C81EF4-FF06-4D47-9ABE-CE54BBE86E4A}" type="presParOf" srcId="{E310117C-9395-446F-B1A2-4EDB6C4877AB}" destId="{C1E6AA5C-7437-4356-8CA1-3C0D5E918ABC}" srcOrd="2" destOrd="0" presId="urn:microsoft.com/office/officeart/2005/8/layout/default"/>
    <dgm:cxn modelId="{86F5DA3E-3C43-43D2-9C79-DA0CBBF997B7}" type="presParOf" srcId="{E310117C-9395-446F-B1A2-4EDB6C4877AB}" destId="{53ADFBEE-3AC3-40DB-8A53-34F50EA5F36C}" srcOrd="3" destOrd="0" presId="urn:microsoft.com/office/officeart/2005/8/layout/default"/>
    <dgm:cxn modelId="{BB460762-B22F-4A7F-B8FC-ADA12170C500}" type="presParOf" srcId="{E310117C-9395-446F-B1A2-4EDB6C4877AB}" destId="{07E9FA91-DC54-4E82-A556-57EE95928490}" srcOrd="4" destOrd="0" presId="urn:microsoft.com/office/officeart/2005/8/layout/default"/>
    <dgm:cxn modelId="{B9AB97DF-294D-40A2-A65B-B9965A687D73}" type="presParOf" srcId="{E310117C-9395-446F-B1A2-4EDB6C4877AB}" destId="{D9F9EE3C-F847-47D3-AA44-42A5D67A62E2}" srcOrd="5" destOrd="0" presId="urn:microsoft.com/office/officeart/2005/8/layout/default"/>
    <dgm:cxn modelId="{A8C7DF9E-8574-4375-8414-CC54586EE8E2}" type="presParOf" srcId="{E310117C-9395-446F-B1A2-4EDB6C4877AB}" destId="{FE6CF4DC-E36F-4376-9F01-92CE776528C7}" srcOrd="6" destOrd="0" presId="urn:microsoft.com/office/officeart/2005/8/layout/default"/>
    <dgm:cxn modelId="{532EDAC7-B967-4FEA-A518-189E983EB1C0}" type="presParOf" srcId="{E310117C-9395-446F-B1A2-4EDB6C4877AB}" destId="{9F03383D-C203-420E-BEBA-22C89D0B2CA0}" srcOrd="7" destOrd="0" presId="urn:microsoft.com/office/officeart/2005/8/layout/default"/>
    <dgm:cxn modelId="{B3C152AE-E5A3-4C9A-B342-D536FCEB0911}" type="presParOf" srcId="{E310117C-9395-446F-B1A2-4EDB6C4877AB}" destId="{3E58341E-A825-40B6-8DE8-0AFB6366C88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153FC6-1A9D-4B04-B655-CB83A2DC59BE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797A6E8-373D-4D5D-B8E9-E54145CB6788}">
      <dgm:prSet/>
      <dgm:spPr/>
      <dgm:t>
        <a:bodyPr/>
        <a:lstStyle/>
        <a:p>
          <a:r>
            <a:rPr lang="en-US"/>
            <a:t>6. </a:t>
          </a:r>
          <a:r>
            <a:rPr lang="ko-KR"/>
            <a:t>더 나은 삶의 조건을 위해 정치적 변화가 필요하며</a:t>
          </a:r>
          <a:r>
            <a:rPr lang="en-US"/>
            <a:t>, </a:t>
          </a:r>
          <a:r>
            <a:rPr lang="ko-KR"/>
            <a:t>이는 경제</a:t>
          </a:r>
          <a:r>
            <a:rPr lang="en-US"/>
            <a:t>, </a:t>
          </a:r>
          <a:r>
            <a:rPr lang="ko-KR"/>
            <a:t>기술</a:t>
          </a:r>
          <a:r>
            <a:rPr lang="en-US"/>
            <a:t>, </a:t>
          </a:r>
          <a:r>
            <a:rPr lang="ko-KR"/>
            <a:t>이데올로기의 근본적인 변화에 영향을 미칠 것이다</a:t>
          </a:r>
          <a:r>
            <a:rPr lang="en-US"/>
            <a:t>. </a:t>
          </a:r>
        </a:p>
      </dgm:t>
    </dgm:pt>
    <dgm:pt modelId="{377FE760-D279-479A-A1A6-A4430EBBB011}" type="parTrans" cxnId="{B6F67D85-FADF-43D0-B340-6A4A23ED731F}">
      <dgm:prSet/>
      <dgm:spPr/>
      <dgm:t>
        <a:bodyPr/>
        <a:lstStyle/>
        <a:p>
          <a:endParaRPr lang="en-US"/>
        </a:p>
      </dgm:t>
    </dgm:pt>
    <dgm:pt modelId="{2984029A-B00A-4E3A-A89A-9C53D94FD9CB}" type="sibTrans" cxnId="{B6F67D85-FADF-43D0-B340-6A4A23ED731F}">
      <dgm:prSet/>
      <dgm:spPr/>
      <dgm:t>
        <a:bodyPr/>
        <a:lstStyle/>
        <a:p>
          <a:endParaRPr lang="en-US"/>
        </a:p>
      </dgm:t>
    </dgm:pt>
    <dgm:pt modelId="{974BF975-29A4-4B20-919E-20DF2080D1E4}">
      <dgm:prSet/>
      <dgm:spPr/>
      <dgm:t>
        <a:bodyPr/>
        <a:lstStyle/>
        <a:p>
          <a:r>
            <a:rPr lang="en-US"/>
            <a:t>7. </a:t>
          </a:r>
          <a:r>
            <a:rPr lang="ko-KR"/>
            <a:t>이데올로기</a:t>
          </a:r>
          <a:r>
            <a:rPr lang="en-US"/>
            <a:t>(</a:t>
          </a:r>
          <a:r>
            <a:rPr lang="ko-KR"/>
            <a:t>이념</a:t>
          </a:r>
          <a:r>
            <a:rPr lang="en-US"/>
            <a:t>)</a:t>
          </a:r>
          <a:r>
            <a:rPr lang="ko-KR"/>
            <a:t>의 변화는 생활수준 향상이 아니라 삶의 질이 될 것이며</a:t>
          </a:r>
          <a:r>
            <a:rPr lang="en-US"/>
            <a:t>, </a:t>
          </a:r>
          <a:r>
            <a:rPr lang="ko-KR"/>
            <a:t>이는 </a:t>
          </a:r>
          <a:r>
            <a:rPr lang="en-US"/>
            <a:t>‘</a:t>
          </a:r>
          <a:r>
            <a:rPr lang="ko-KR"/>
            <a:t>거대함</a:t>
          </a:r>
          <a:r>
            <a:rPr lang="en-US"/>
            <a:t>’</a:t>
          </a:r>
          <a:r>
            <a:rPr lang="ko-KR"/>
            <a:t>과 </a:t>
          </a:r>
          <a:r>
            <a:rPr lang="en-US"/>
            <a:t>‘</a:t>
          </a:r>
          <a:r>
            <a:rPr lang="ko-KR"/>
            <a:t>위대함＇의 차이를 깊이 깨닫게 할 것이다</a:t>
          </a:r>
          <a:r>
            <a:rPr lang="en-US"/>
            <a:t>.</a:t>
          </a:r>
        </a:p>
      </dgm:t>
    </dgm:pt>
    <dgm:pt modelId="{62D87817-4ED9-48AE-86DE-19FB1CFBBA3E}" type="parTrans" cxnId="{2AD7C1E0-0CA1-4E02-B4C6-2A2EC2335C4A}">
      <dgm:prSet/>
      <dgm:spPr/>
      <dgm:t>
        <a:bodyPr/>
        <a:lstStyle/>
        <a:p>
          <a:endParaRPr lang="en-US"/>
        </a:p>
      </dgm:t>
    </dgm:pt>
    <dgm:pt modelId="{926F986D-1266-49BB-B0A7-07E3F58346C7}" type="sibTrans" cxnId="{2AD7C1E0-0CA1-4E02-B4C6-2A2EC2335C4A}">
      <dgm:prSet/>
      <dgm:spPr/>
      <dgm:t>
        <a:bodyPr/>
        <a:lstStyle/>
        <a:p>
          <a:endParaRPr lang="en-US"/>
        </a:p>
      </dgm:t>
    </dgm:pt>
    <dgm:pt modelId="{A4C62EBC-6099-40F6-93DD-73B6ACE3C4AE}">
      <dgm:prSet/>
      <dgm:spPr/>
      <dgm:t>
        <a:bodyPr/>
        <a:lstStyle/>
        <a:p>
          <a:r>
            <a:rPr lang="en-US"/>
            <a:t>8. </a:t>
          </a:r>
          <a:r>
            <a:rPr lang="ko-KR"/>
            <a:t>이에 동의하는 사람들은 변화를 위해 각자에게 필요한 행동을 할 의무가 있다</a:t>
          </a:r>
          <a:r>
            <a:rPr lang="en-US"/>
            <a:t>. </a:t>
          </a:r>
        </a:p>
      </dgm:t>
    </dgm:pt>
    <dgm:pt modelId="{DB45070A-422D-4955-B85E-3EB6C9A02856}" type="parTrans" cxnId="{0D5C0963-1192-4302-BD91-447612517EE6}">
      <dgm:prSet/>
      <dgm:spPr/>
      <dgm:t>
        <a:bodyPr/>
        <a:lstStyle/>
        <a:p>
          <a:endParaRPr lang="en-US"/>
        </a:p>
      </dgm:t>
    </dgm:pt>
    <dgm:pt modelId="{0E9DE737-92F0-4428-9E68-0BBD64A27E99}" type="sibTrans" cxnId="{0D5C0963-1192-4302-BD91-447612517EE6}">
      <dgm:prSet/>
      <dgm:spPr/>
      <dgm:t>
        <a:bodyPr/>
        <a:lstStyle/>
        <a:p>
          <a:endParaRPr lang="en-US"/>
        </a:p>
      </dgm:t>
    </dgm:pt>
    <dgm:pt modelId="{4416D17F-7D87-4583-BA22-4891C5ECF349}" type="pres">
      <dgm:prSet presAssocID="{E4153FC6-1A9D-4B04-B655-CB83A2DC59BE}" presName="linear" presStyleCnt="0">
        <dgm:presLayoutVars>
          <dgm:animLvl val="lvl"/>
          <dgm:resizeHandles val="exact"/>
        </dgm:presLayoutVars>
      </dgm:prSet>
      <dgm:spPr/>
    </dgm:pt>
    <dgm:pt modelId="{FDCD9971-11AE-4186-81FC-DD95A91CE7D0}" type="pres">
      <dgm:prSet presAssocID="{B797A6E8-373D-4D5D-B8E9-E54145CB678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FFF0C12-32A4-4EEF-A316-C9B92A0C35AC}" type="pres">
      <dgm:prSet presAssocID="{2984029A-B00A-4E3A-A89A-9C53D94FD9CB}" presName="spacer" presStyleCnt="0"/>
      <dgm:spPr/>
    </dgm:pt>
    <dgm:pt modelId="{AE38A068-A750-4D0C-8E89-FAF8AB23EB6A}" type="pres">
      <dgm:prSet presAssocID="{974BF975-29A4-4B20-919E-20DF2080D1E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BDEB1D5-F72C-4D6F-92D2-2584915ED77A}" type="pres">
      <dgm:prSet presAssocID="{926F986D-1266-49BB-B0A7-07E3F58346C7}" presName="spacer" presStyleCnt="0"/>
      <dgm:spPr/>
    </dgm:pt>
    <dgm:pt modelId="{A2A8311D-8C8D-4380-8951-CD56D9CE4AAC}" type="pres">
      <dgm:prSet presAssocID="{A4C62EBC-6099-40F6-93DD-73B6ACE3C4A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D5C0963-1192-4302-BD91-447612517EE6}" srcId="{E4153FC6-1A9D-4B04-B655-CB83A2DC59BE}" destId="{A4C62EBC-6099-40F6-93DD-73B6ACE3C4AE}" srcOrd="2" destOrd="0" parTransId="{DB45070A-422D-4955-B85E-3EB6C9A02856}" sibTransId="{0E9DE737-92F0-4428-9E68-0BBD64A27E99}"/>
    <dgm:cxn modelId="{ACF01E45-A6D6-4FD7-97F6-097E13EA5F22}" type="presOf" srcId="{974BF975-29A4-4B20-919E-20DF2080D1E4}" destId="{AE38A068-A750-4D0C-8E89-FAF8AB23EB6A}" srcOrd="0" destOrd="0" presId="urn:microsoft.com/office/officeart/2005/8/layout/vList2"/>
    <dgm:cxn modelId="{E7194645-F0C7-47E8-AD25-E34D40BE1801}" type="presOf" srcId="{E4153FC6-1A9D-4B04-B655-CB83A2DC59BE}" destId="{4416D17F-7D87-4583-BA22-4891C5ECF349}" srcOrd="0" destOrd="0" presId="urn:microsoft.com/office/officeart/2005/8/layout/vList2"/>
    <dgm:cxn modelId="{B6F67D85-FADF-43D0-B340-6A4A23ED731F}" srcId="{E4153FC6-1A9D-4B04-B655-CB83A2DC59BE}" destId="{B797A6E8-373D-4D5D-B8E9-E54145CB6788}" srcOrd="0" destOrd="0" parTransId="{377FE760-D279-479A-A1A6-A4430EBBB011}" sibTransId="{2984029A-B00A-4E3A-A89A-9C53D94FD9CB}"/>
    <dgm:cxn modelId="{B2A81998-2677-4A09-91A5-C6DE87E99A4D}" type="presOf" srcId="{A4C62EBC-6099-40F6-93DD-73B6ACE3C4AE}" destId="{A2A8311D-8C8D-4380-8951-CD56D9CE4AAC}" srcOrd="0" destOrd="0" presId="urn:microsoft.com/office/officeart/2005/8/layout/vList2"/>
    <dgm:cxn modelId="{2AD7C1E0-0CA1-4E02-B4C6-2A2EC2335C4A}" srcId="{E4153FC6-1A9D-4B04-B655-CB83A2DC59BE}" destId="{974BF975-29A4-4B20-919E-20DF2080D1E4}" srcOrd="1" destOrd="0" parTransId="{62D87817-4ED9-48AE-86DE-19FB1CFBBA3E}" sibTransId="{926F986D-1266-49BB-B0A7-07E3F58346C7}"/>
    <dgm:cxn modelId="{24816CE1-E995-4AE5-B86B-F1E49D8CC949}" type="presOf" srcId="{B797A6E8-373D-4D5D-B8E9-E54145CB6788}" destId="{FDCD9971-11AE-4186-81FC-DD95A91CE7D0}" srcOrd="0" destOrd="0" presId="urn:microsoft.com/office/officeart/2005/8/layout/vList2"/>
    <dgm:cxn modelId="{FB2F7595-CC2D-4081-A00E-B6080622302C}" type="presParOf" srcId="{4416D17F-7D87-4583-BA22-4891C5ECF349}" destId="{FDCD9971-11AE-4186-81FC-DD95A91CE7D0}" srcOrd="0" destOrd="0" presId="urn:microsoft.com/office/officeart/2005/8/layout/vList2"/>
    <dgm:cxn modelId="{474803BB-1882-4D5A-9F0A-C0973A0B30A3}" type="presParOf" srcId="{4416D17F-7D87-4583-BA22-4891C5ECF349}" destId="{BFFF0C12-32A4-4EEF-A316-C9B92A0C35AC}" srcOrd="1" destOrd="0" presId="urn:microsoft.com/office/officeart/2005/8/layout/vList2"/>
    <dgm:cxn modelId="{9AC04810-D7F6-47A6-B903-E7C2F4E6C0C4}" type="presParOf" srcId="{4416D17F-7D87-4583-BA22-4891C5ECF349}" destId="{AE38A068-A750-4D0C-8E89-FAF8AB23EB6A}" srcOrd="2" destOrd="0" presId="urn:microsoft.com/office/officeart/2005/8/layout/vList2"/>
    <dgm:cxn modelId="{4B85249D-6F00-44D4-B01B-BB2DD8620042}" type="presParOf" srcId="{4416D17F-7D87-4583-BA22-4891C5ECF349}" destId="{EBDEB1D5-F72C-4D6F-92D2-2584915ED77A}" srcOrd="3" destOrd="0" presId="urn:microsoft.com/office/officeart/2005/8/layout/vList2"/>
    <dgm:cxn modelId="{8760D1DC-9AF4-40BB-945A-77CE891787ED}" type="presParOf" srcId="{4416D17F-7D87-4583-BA22-4891C5ECF349}" destId="{A2A8311D-8C8D-4380-8951-CD56D9CE4AA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11D105-AC85-4EA2-A1BD-2061464AB896}">
      <dsp:nvSpPr>
        <dsp:cNvPr id="0" name=""/>
        <dsp:cNvSpPr/>
      </dsp:nvSpPr>
      <dsp:spPr>
        <a:xfrm>
          <a:off x="0" y="37290"/>
          <a:ext cx="3008947" cy="180536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1. </a:t>
          </a:r>
          <a:r>
            <a:rPr lang="ko-KR" sz="1600" kern="1200"/>
            <a:t>인간과 함께 지구상에 존재하는 모든 생명체의 번성은 내재적 가치를 지닌다</a:t>
          </a:r>
          <a:r>
            <a:rPr lang="en-US" sz="1600" kern="1200"/>
            <a:t>. </a:t>
          </a:r>
          <a:r>
            <a:rPr lang="ko-KR" sz="1600" kern="1200"/>
            <a:t>생명체의 가치는 인간의 유용성과는 무관하다</a:t>
          </a:r>
          <a:r>
            <a:rPr lang="en-US" sz="1600" kern="1200"/>
            <a:t>.</a:t>
          </a:r>
        </a:p>
      </dsp:txBody>
      <dsp:txXfrm>
        <a:off x="0" y="37290"/>
        <a:ext cx="3008947" cy="1805368"/>
      </dsp:txXfrm>
    </dsp:sp>
    <dsp:sp modelId="{C1E6AA5C-7437-4356-8CA1-3C0D5E918ABC}">
      <dsp:nvSpPr>
        <dsp:cNvPr id="0" name=""/>
        <dsp:cNvSpPr/>
      </dsp:nvSpPr>
      <dsp:spPr>
        <a:xfrm>
          <a:off x="3309842" y="37290"/>
          <a:ext cx="3008947" cy="180536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2. </a:t>
          </a:r>
          <a:r>
            <a:rPr lang="ko-KR" sz="1600" kern="1200"/>
            <a:t>생명의 풍요와 다양성은 그 자체로서 가치를 지닌다</a:t>
          </a:r>
          <a:r>
            <a:rPr lang="en-US" sz="1600" kern="1200"/>
            <a:t>.</a:t>
          </a:r>
        </a:p>
      </dsp:txBody>
      <dsp:txXfrm>
        <a:off x="3309842" y="37290"/>
        <a:ext cx="3008947" cy="1805368"/>
      </dsp:txXfrm>
    </dsp:sp>
    <dsp:sp modelId="{07E9FA91-DC54-4E82-A556-57EE95928490}">
      <dsp:nvSpPr>
        <dsp:cNvPr id="0" name=""/>
        <dsp:cNvSpPr/>
      </dsp:nvSpPr>
      <dsp:spPr>
        <a:xfrm>
          <a:off x="6619684" y="37290"/>
          <a:ext cx="3008947" cy="180536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3. </a:t>
          </a:r>
          <a:r>
            <a:rPr lang="ko-KR" sz="1600" kern="1200"/>
            <a:t>인간은 필수적인 필요를 충족하는데 필요한 것을 충족시키는 경우를 제외하고 생명의 풍요로움과 다양성을 해칠 어떤 권리도 지니지 않는다</a:t>
          </a:r>
          <a:r>
            <a:rPr lang="en-US" sz="1600" kern="1200"/>
            <a:t>. </a:t>
          </a:r>
        </a:p>
      </dsp:txBody>
      <dsp:txXfrm>
        <a:off x="6619684" y="37290"/>
        <a:ext cx="3008947" cy="1805368"/>
      </dsp:txXfrm>
    </dsp:sp>
    <dsp:sp modelId="{FE6CF4DC-E36F-4376-9F01-92CE776528C7}">
      <dsp:nvSpPr>
        <dsp:cNvPr id="0" name=""/>
        <dsp:cNvSpPr/>
      </dsp:nvSpPr>
      <dsp:spPr>
        <a:xfrm>
          <a:off x="1654921" y="2143553"/>
          <a:ext cx="3008947" cy="180536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4. </a:t>
          </a:r>
          <a:r>
            <a:rPr lang="ko-KR" sz="1600" kern="1200"/>
            <a:t>인류의 번영을 위해</a:t>
          </a:r>
          <a:r>
            <a:rPr lang="en-US" sz="1600" kern="1200"/>
            <a:t>, </a:t>
          </a:r>
          <a:r>
            <a:rPr lang="ko-KR" sz="1600" kern="1200"/>
            <a:t>그리고 자연계의 번영을 위해서도 인구의 감소가 필요하다</a:t>
          </a:r>
          <a:r>
            <a:rPr lang="en-US" sz="1600" kern="1200"/>
            <a:t>. </a:t>
          </a:r>
        </a:p>
      </dsp:txBody>
      <dsp:txXfrm>
        <a:off x="1654921" y="2143553"/>
        <a:ext cx="3008947" cy="1805368"/>
      </dsp:txXfrm>
    </dsp:sp>
    <dsp:sp modelId="{3E58341E-A825-40B6-8DE8-0AFB6366C888}">
      <dsp:nvSpPr>
        <dsp:cNvPr id="0" name=""/>
        <dsp:cNvSpPr/>
      </dsp:nvSpPr>
      <dsp:spPr>
        <a:xfrm>
          <a:off x="4964763" y="2143553"/>
          <a:ext cx="3008947" cy="180536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5. </a:t>
          </a:r>
          <a:r>
            <a:rPr lang="ko-KR" sz="1600" kern="1200"/>
            <a:t>인류의 자연계와 동식물에 대한 간섭은 지나치며 상황은 급속하게 악화되고 있다</a:t>
          </a:r>
          <a:r>
            <a:rPr lang="en-US" sz="1600" kern="1200"/>
            <a:t>.</a:t>
          </a:r>
        </a:p>
      </dsp:txBody>
      <dsp:txXfrm>
        <a:off x="4964763" y="2143553"/>
        <a:ext cx="3008947" cy="18053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CD9971-11AE-4186-81FC-DD95A91CE7D0}">
      <dsp:nvSpPr>
        <dsp:cNvPr id="0" name=""/>
        <dsp:cNvSpPr/>
      </dsp:nvSpPr>
      <dsp:spPr>
        <a:xfrm>
          <a:off x="0" y="70076"/>
          <a:ext cx="9628632" cy="12378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6. </a:t>
          </a:r>
          <a:r>
            <a:rPr lang="ko-KR" sz="2300" kern="1200"/>
            <a:t>더 나은 삶의 조건을 위해 정치적 변화가 필요하며</a:t>
          </a:r>
          <a:r>
            <a:rPr lang="en-US" sz="2300" kern="1200"/>
            <a:t>, </a:t>
          </a:r>
          <a:r>
            <a:rPr lang="ko-KR" sz="2300" kern="1200"/>
            <a:t>이는 경제</a:t>
          </a:r>
          <a:r>
            <a:rPr lang="en-US" sz="2300" kern="1200"/>
            <a:t>, </a:t>
          </a:r>
          <a:r>
            <a:rPr lang="ko-KR" sz="2300" kern="1200"/>
            <a:t>기술</a:t>
          </a:r>
          <a:r>
            <a:rPr lang="en-US" sz="2300" kern="1200"/>
            <a:t>, </a:t>
          </a:r>
          <a:r>
            <a:rPr lang="ko-KR" sz="2300" kern="1200"/>
            <a:t>이데올로기의 근본적인 변화에 영향을 미칠 것이다</a:t>
          </a:r>
          <a:r>
            <a:rPr lang="en-US" sz="2300" kern="1200"/>
            <a:t>. </a:t>
          </a:r>
        </a:p>
      </dsp:txBody>
      <dsp:txXfrm>
        <a:off x="60427" y="130503"/>
        <a:ext cx="9507778" cy="1117006"/>
      </dsp:txXfrm>
    </dsp:sp>
    <dsp:sp modelId="{AE38A068-A750-4D0C-8E89-FAF8AB23EB6A}">
      <dsp:nvSpPr>
        <dsp:cNvPr id="0" name=""/>
        <dsp:cNvSpPr/>
      </dsp:nvSpPr>
      <dsp:spPr>
        <a:xfrm>
          <a:off x="0" y="1374176"/>
          <a:ext cx="9628632" cy="12378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7. </a:t>
          </a:r>
          <a:r>
            <a:rPr lang="ko-KR" sz="2300" kern="1200"/>
            <a:t>이데올로기</a:t>
          </a:r>
          <a:r>
            <a:rPr lang="en-US" sz="2300" kern="1200"/>
            <a:t>(</a:t>
          </a:r>
          <a:r>
            <a:rPr lang="ko-KR" sz="2300" kern="1200"/>
            <a:t>이념</a:t>
          </a:r>
          <a:r>
            <a:rPr lang="en-US" sz="2300" kern="1200"/>
            <a:t>)</a:t>
          </a:r>
          <a:r>
            <a:rPr lang="ko-KR" sz="2300" kern="1200"/>
            <a:t>의 변화는 생활수준 향상이 아니라 삶의 질이 될 것이며</a:t>
          </a:r>
          <a:r>
            <a:rPr lang="en-US" sz="2300" kern="1200"/>
            <a:t>, </a:t>
          </a:r>
          <a:r>
            <a:rPr lang="ko-KR" sz="2300" kern="1200"/>
            <a:t>이는 </a:t>
          </a:r>
          <a:r>
            <a:rPr lang="en-US" sz="2300" kern="1200"/>
            <a:t>‘</a:t>
          </a:r>
          <a:r>
            <a:rPr lang="ko-KR" sz="2300" kern="1200"/>
            <a:t>거대함</a:t>
          </a:r>
          <a:r>
            <a:rPr lang="en-US" sz="2300" kern="1200"/>
            <a:t>’</a:t>
          </a:r>
          <a:r>
            <a:rPr lang="ko-KR" sz="2300" kern="1200"/>
            <a:t>과 </a:t>
          </a:r>
          <a:r>
            <a:rPr lang="en-US" sz="2300" kern="1200"/>
            <a:t>‘</a:t>
          </a:r>
          <a:r>
            <a:rPr lang="ko-KR" sz="2300" kern="1200"/>
            <a:t>위대함＇의 차이를 깊이 깨닫게 할 것이다</a:t>
          </a:r>
          <a:r>
            <a:rPr lang="en-US" sz="2300" kern="1200"/>
            <a:t>.</a:t>
          </a:r>
        </a:p>
      </dsp:txBody>
      <dsp:txXfrm>
        <a:off x="60427" y="1434603"/>
        <a:ext cx="9507778" cy="1117006"/>
      </dsp:txXfrm>
    </dsp:sp>
    <dsp:sp modelId="{A2A8311D-8C8D-4380-8951-CD56D9CE4AAC}">
      <dsp:nvSpPr>
        <dsp:cNvPr id="0" name=""/>
        <dsp:cNvSpPr/>
      </dsp:nvSpPr>
      <dsp:spPr>
        <a:xfrm>
          <a:off x="0" y="2678276"/>
          <a:ext cx="9628632" cy="12378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8. </a:t>
          </a:r>
          <a:r>
            <a:rPr lang="ko-KR" sz="2300" kern="1200"/>
            <a:t>이에 동의하는 사람들은 변화를 위해 각자에게 필요한 행동을 할 의무가 있다</a:t>
          </a:r>
          <a:r>
            <a:rPr lang="en-US" sz="2300" kern="1200"/>
            <a:t>. </a:t>
          </a:r>
        </a:p>
      </dsp:txBody>
      <dsp:txXfrm>
        <a:off x="60427" y="2738703"/>
        <a:ext cx="9507778" cy="1117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1FED724-7EAB-49AA-8166-EA86AA24155A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2024-11-05</a:t>
            </a:fld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n-US" altLang="ko-KR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 altLang="ko-KR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1A01E71-53EF-4E12-85BA-9336CFA2A0EB}" type="datetime1">
              <a:rPr lang="ko-KR" altLang="en-US" smtClean="0"/>
              <a:pPr/>
              <a:t>2024-11-05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dirty="0"/>
              <a:t>마스터 텍스트 스타일 편집</a:t>
            </a:r>
          </a:p>
          <a:p>
            <a:pPr lvl="1" rtl="0"/>
            <a:r>
              <a:rPr lang="ko-KR" altLang="en-US" dirty="0"/>
              <a:t>둘째 수준</a:t>
            </a:r>
          </a:p>
          <a:p>
            <a:pPr lvl="2" rtl="0"/>
            <a:r>
              <a:rPr lang="ko-KR" altLang="en-US" dirty="0"/>
              <a:t>셋째 수준</a:t>
            </a:r>
          </a:p>
          <a:p>
            <a:pPr lvl="3" rtl="0"/>
            <a:r>
              <a:rPr lang="ko-KR" altLang="en-US" dirty="0"/>
              <a:t>넷째 수준</a:t>
            </a:r>
          </a:p>
          <a:p>
            <a:pPr lvl="4" rtl="0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ED491D0-8E1B-49C7-849B-A28568D94497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ko-KR" smtClean="0"/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97615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altLang="ko-KR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ko-KR" altLang="en-US" dirty="0"/>
          </a:p>
        </p:txBody>
      </p:sp>
      <p:sp>
        <p:nvSpPr>
          <p:cNvPr id="11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302553F-66A9-482B-8240-938A71E1ACC0}" type="datetime1">
              <a:rPr lang="ko-KR" altLang="en-US" smtClean="0"/>
              <a:pPr/>
              <a:t>2024-11-05</a:t>
            </a:fld>
            <a:endParaRPr lang="ko-KR" altLang="en-US" dirty="0"/>
          </a:p>
        </p:txBody>
      </p:sp>
      <p:sp>
        <p:nvSpPr>
          <p:cNvPr id="12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CD700F-C02A-478C-8748-561E856597B6}" type="datetime1">
              <a:rPr lang="ko-KR" altLang="en-US" smtClean="0"/>
              <a:t>2024-11-05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altLang="ko-KR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4ADEB7D-C4FA-42C3-B4FA-F71DFE56B3B9}" type="datetime1">
              <a:rPr lang="ko-KR" altLang="en-US" smtClean="0"/>
              <a:pPr/>
              <a:t>2024-11-05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05A544-3981-4A86-BD9C-05CF04EBAA17}" type="datetime1">
              <a:rPr lang="ko-KR" altLang="en-US" smtClean="0"/>
              <a:t>2024-11-05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F6FF322-F0A7-4311-83C0-27788F51AA6C}" type="datetime1">
              <a:rPr lang="ko-KR" altLang="en-US" smtClean="0"/>
              <a:pPr/>
              <a:t>2024-11-05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33F9A9-EFAB-4F35-9C90-5766FFC07096}" type="datetime1">
              <a:rPr lang="ko-KR" altLang="en-US" smtClean="0"/>
              <a:t>2024-11-05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D6BB1F-1BF3-4D7E-983B-001FC0CF6758}" type="datetime1">
              <a:rPr lang="ko-KR" altLang="en-US" smtClean="0"/>
              <a:t>2024-11-05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413C6-2020-455E-884B-ACBD3B5644B6}" type="datetime1">
              <a:rPr lang="ko-KR" altLang="en-US" smtClean="0"/>
              <a:t>2024-11-05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198925-BA3E-45DD-A43F-144AA7E01E4E}" type="datetime1">
              <a:rPr lang="ko-KR" altLang="en-US" smtClean="0"/>
              <a:t>2024-11-05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4" name="텍스트 개체 틀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내용 개체 틀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C1B71-93A0-44A5-851C-82A05048C19C}" type="datetime1">
              <a:rPr lang="ko-KR" altLang="en-US" smtClean="0"/>
              <a:t>2024-11-05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CB50F2-BCB1-4BB6-B58F-FBB2E744F387}" type="datetime1">
              <a:rPr lang="ko-KR" altLang="en-US" smtClean="0"/>
              <a:t>2024-11-05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  <a:p>
            <a:pPr lvl="5" rtl="0"/>
            <a:r>
              <a:rPr lang="ko-KR" altLang="en-US" noProof="0" dirty="0"/>
              <a:t>여섯째 수준</a:t>
            </a:r>
          </a:p>
          <a:p>
            <a:pPr lvl="6" rtl="0"/>
            <a:r>
              <a:rPr lang="ko-KR" altLang="en-US" noProof="0" dirty="0"/>
              <a:t>일곱째 수준</a:t>
            </a:r>
          </a:p>
          <a:p>
            <a:pPr lvl="7" rtl="0"/>
            <a:r>
              <a:rPr lang="ko-KR" altLang="en-US" noProof="0" dirty="0"/>
              <a:t>여덟째 수준</a:t>
            </a:r>
          </a:p>
          <a:p>
            <a:pPr lvl="8" rtl="0"/>
            <a:r>
              <a:rPr lang="ko-KR" altLang="en-US" noProof="0" dirty="0"/>
              <a:t>아홉째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8EB83EC-3A4C-4316-AC9B-062DC315BD88}" type="datetime1">
              <a:rPr lang="ko-KR" altLang="en-US" noProof="0" smtClean="0"/>
              <a:t>2024-11-05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6pPr>
      <a:lvl7pPr marL="29718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7pPr>
      <a:lvl8pPr marL="34290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8pPr>
      <a:lvl9pPr marL="38862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UCUdcBsV3GA?feature=oembed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3NDfCb_HLw?feature=oembed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/>
              <a:t>인간과 철학</a:t>
            </a:r>
            <a:endParaRPr lang="ko-KR" altLang="en-US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담당교수 강지은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37342D0-1815-4DB8-A0A2-90F4C0FDB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ko-KR" altLang="en-US" dirty="0"/>
              <a:t>서울대학병원</a:t>
            </a:r>
            <a:r>
              <a:rPr lang="en-US" altLang="ko-KR" dirty="0"/>
              <a:t>, </a:t>
            </a:r>
            <a:r>
              <a:rPr lang="ko-KR" altLang="en-US" dirty="0"/>
              <a:t>가짜 연구에 멀쩡한 고양이 죽여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305944E-49BC-4450-B321-05EE52382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/>
          <a:lstStyle/>
          <a:p>
            <a:r>
              <a:rPr lang="ko-KR" altLang="en-US" dirty="0"/>
              <a:t>이번 사건은 서울대학병원 이비인후과</a:t>
            </a:r>
            <a:r>
              <a:rPr lang="en-US" altLang="ko-KR" dirty="0"/>
              <a:t>A</a:t>
            </a:r>
            <a:r>
              <a:rPr lang="ko-KR" altLang="en-US" dirty="0"/>
              <a:t>교수 연구팀 출신인 공익제보자에 의해 </a:t>
            </a:r>
            <a:r>
              <a:rPr lang="en-US" altLang="ko-KR" dirty="0"/>
              <a:t>B</a:t>
            </a:r>
            <a:r>
              <a:rPr lang="ko-KR" altLang="en-US" dirty="0"/>
              <a:t>씨에 의해 고발되었다</a:t>
            </a:r>
            <a:r>
              <a:rPr lang="en-US" altLang="ko-KR" dirty="0"/>
              <a:t>. </a:t>
            </a:r>
            <a:r>
              <a:rPr lang="ko-KR" altLang="en-US" dirty="0"/>
              <a:t>서울대 이비인후과 연구팀은 고양이의 왼쪽 귀 뒤편에 약물을 주입해 기능을 잃게 한 후 </a:t>
            </a:r>
            <a:r>
              <a:rPr lang="ko-KR" altLang="en-US" dirty="0" err="1"/>
              <a:t>인공와우</a:t>
            </a:r>
            <a:r>
              <a:rPr lang="en-US" altLang="ko-KR" dirty="0"/>
              <a:t>(</a:t>
            </a:r>
            <a:r>
              <a:rPr lang="ko-KR" altLang="en-US" dirty="0" err="1"/>
              <a:t>인공달팽이관</a:t>
            </a:r>
            <a:r>
              <a:rPr lang="en-US" altLang="ko-KR" dirty="0"/>
              <a:t>)</a:t>
            </a:r>
            <a:r>
              <a:rPr lang="ko-KR" altLang="en-US" dirty="0"/>
              <a:t>를 이식해 청력을 확인하는 내용이다</a:t>
            </a:r>
            <a:r>
              <a:rPr lang="en-US" altLang="ko-KR" dirty="0"/>
              <a:t>.</a:t>
            </a:r>
            <a:endParaRPr 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041B0A7-F09B-4DE4-82B8-965C435286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8897" y="2723501"/>
            <a:ext cx="5174504" cy="31952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4549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13B482E-2091-45F0-A8F0-12CA559E7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en-US" dirty="0"/>
              <a:t>2017</a:t>
            </a:r>
            <a:r>
              <a:rPr lang="ko-KR" altLang="en-US" dirty="0"/>
              <a:t>년 </a:t>
            </a:r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15</a:t>
            </a:r>
            <a:r>
              <a:rPr lang="ko-KR" altLang="en-US" dirty="0"/>
              <a:t>일 서울대학병원 </a:t>
            </a:r>
            <a:r>
              <a:rPr lang="ko-KR" altLang="en-US" dirty="0" err="1"/>
              <a:t>실험묘</a:t>
            </a:r>
            <a:r>
              <a:rPr lang="ko-KR" altLang="en-US" dirty="0"/>
              <a:t> 코리안 </a:t>
            </a:r>
            <a:r>
              <a:rPr lang="ko-KR" altLang="en-US" dirty="0" err="1"/>
              <a:t>숏컷의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 err="1"/>
              <a:t>일찐이</a:t>
            </a:r>
            <a:r>
              <a:rPr lang="en-US" altLang="ko-KR" dirty="0"/>
              <a:t>’</a:t>
            </a:r>
            <a:endParaRPr 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B73AAE0-B77B-4E18-B5FE-8BAE3526D69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-2" b="7500"/>
          <a:stretch/>
        </p:blipFill>
        <p:spPr>
          <a:xfrm>
            <a:off x="1280160" y="2194560"/>
            <a:ext cx="4489704" cy="3986784"/>
          </a:xfrm>
          <a:prstGeom prst="rect">
            <a:avLst/>
          </a:prstGeom>
          <a:noFill/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04AD498E-DA38-498A-A33F-1D13228D7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문제는 존재하지도 않은 </a:t>
            </a:r>
            <a:r>
              <a:rPr lang="en-US" altLang="ko-KR" dirty="0"/>
              <a:t>‘</a:t>
            </a:r>
            <a:r>
              <a:rPr lang="ko-KR" altLang="en-US" dirty="0"/>
              <a:t>가짜연구</a:t>
            </a:r>
            <a:r>
              <a:rPr lang="en-US" altLang="ko-KR" dirty="0"/>
              <a:t>’</a:t>
            </a:r>
            <a:r>
              <a:rPr lang="ko-KR" altLang="en-US" dirty="0"/>
              <a:t>를 위해 허위동물실험계획서를 작성해서 동물실험윤리위원회를 속이고 실험승인을 받았고</a:t>
            </a:r>
            <a:r>
              <a:rPr lang="en-US" altLang="ko-KR" dirty="0"/>
              <a:t>, </a:t>
            </a:r>
            <a:r>
              <a:rPr lang="ko-KR" altLang="en-US" dirty="0"/>
              <a:t>실험기간이 종료되자 암은 고양이 </a:t>
            </a:r>
            <a:r>
              <a:rPr lang="en-US" altLang="ko-KR" dirty="0"/>
              <a:t>6</a:t>
            </a:r>
            <a:r>
              <a:rPr lang="ko-KR" altLang="en-US" dirty="0"/>
              <a:t>마리를 마취제 없이 </a:t>
            </a:r>
            <a:r>
              <a:rPr lang="ko-KR" altLang="en-US" dirty="0" err="1"/>
              <a:t>염화칼륨만으로</a:t>
            </a:r>
            <a:r>
              <a:rPr lang="ko-KR" altLang="en-US" dirty="0"/>
              <a:t> </a:t>
            </a:r>
            <a:r>
              <a:rPr lang="ko-KR" altLang="en-US" dirty="0" err="1"/>
              <a:t>고통사했다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유기묘와 </a:t>
            </a:r>
            <a:r>
              <a:rPr lang="ko-KR" altLang="en-US" dirty="0" err="1"/>
              <a:t>길고양이들인</a:t>
            </a:r>
            <a:r>
              <a:rPr lang="ko-KR" altLang="en-US" dirty="0"/>
              <a:t> 이 고양이들은 이 사건이 아니라고 하더라도 언제나 </a:t>
            </a:r>
            <a:r>
              <a:rPr lang="ko-KR" altLang="en-US" dirty="0" err="1"/>
              <a:t>동물식용업자</a:t>
            </a:r>
            <a:r>
              <a:rPr lang="en-US" altLang="ko-KR" dirty="0"/>
              <a:t>, </a:t>
            </a:r>
            <a:r>
              <a:rPr lang="ko-KR" altLang="en-US" dirty="0"/>
              <a:t>동물실험자들에 의해 위험에 노출되어 있는 현실이다</a:t>
            </a:r>
            <a:r>
              <a:rPr lang="en-US" altLang="ko-KR" dirty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96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3E5E56-EC62-425B-8FFD-D338B5FE9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피터싱어의</a:t>
            </a:r>
            <a:r>
              <a:rPr lang="ko-KR" altLang="en-US" dirty="0"/>
              <a:t> 동물해방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100823-8451-4871-8A5B-419C6523A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칸트에게 동물 학대가 도덕적으로 그릇된 이유는 그것이 동물의 복지나 권리 때문이 아니다</a:t>
            </a:r>
            <a:r>
              <a:rPr lang="en-US" altLang="ko-KR" dirty="0"/>
              <a:t>. </a:t>
            </a:r>
            <a:r>
              <a:rPr lang="ko-KR" altLang="en-US" dirty="0"/>
              <a:t>단지 동물에 대한 학대가 곧 인간 자신의 인간성</a:t>
            </a:r>
            <a:r>
              <a:rPr lang="en-US" altLang="ko-KR" dirty="0"/>
              <a:t>(</a:t>
            </a:r>
            <a:r>
              <a:rPr lang="ko-KR" altLang="en-US" dirty="0"/>
              <a:t>또는 인격</a:t>
            </a:r>
            <a:r>
              <a:rPr lang="en-US" altLang="ko-KR" dirty="0"/>
              <a:t>)</a:t>
            </a:r>
            <a:r>
              <a:rPr lang="ko-KR" altLang="en-US" dirty="0"/>
              <a:t>을 손상시키는 행위와 관련되기 때문이다</a:t>
            </a:r>
            <a:r>
              <a:rPr lang="en-US" altLang="ko-KR" dirty="0"/>
              <a:t>. </a:t>
            </a:r>
            <a:r>
              <a:rPr lang="ko-KR" altLang="en-US" dirty="0"/>
              <a:t>쾌락주의자 </a:t>
            </a:r>
            <a:r>
              <a:rPr lang="ko-KR" altLang="en-US" dirty="0" err="1"/>
              <a:t>벤담은</a:t>
            </a:r>
            <a:r>
              <a:rPr lang="ko-KR" altLang="en-US" dirty="0"/>
              <a:t> 인간과 같은 외모나 인종</a:t>
            </a:r>
            <a:r>
              <a:rPr lang="en-US" altLang="ko-KR" dirty="0"/>
              <a:t>, </a:t>
            </a:r>
            <a:r>
              <a:rPr lang="ko-KR" altLang="en-US" dirty="0"/>
              <a:t>대화 또는 의사소통 및 추론 능력이 아니라 쾌락과 고통을 느낄 수</a:t>
            </a:r>
            <a:r>
              <a:rPr lang="en-US" altLang="ko-KR" dirty="0"/>
              <a:t>(</a:t>
            </a:r>
            <a:r>
              <a:rPr lang="ko-KR" altLang="en-US" dirty="0"/>
              <a:t>감각할 수</a:t>
            </a:r>
            <a:r>
              <a:rPr lang="en-US" altLang="ko-KR" dirty="0"/>
              <a:t>) </a:t>
            </a:r>
            <a:r>
              <a:rPr lang="ko-KR" altLang="en-US" dirty="0"/>
              <a:t>있는 능력이 있는지가 도덕적으로 배려할 만한 기준이 되는 날이 올지도 모른다고 예언한 바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동물해방을 주장하는 </a:t>
            </a:r>
            <a:r>
              <a:rPr lang="ko-KR" altLang="en-US" dirty="0" err="1"/>
              <a:t>피터싱어는</a:t>
            </a:r>
            <a:r>
              <a:rPr lang="ko-KR" altLang="en-US" dirty="0"/>
              <a:t> 자신의 저서 </a:t>
            </a:r>
            <a:r>
              <a:rPr lang="en-US" altLang="ko-KR" dirty="0"/>
              <a:t>[</a:t>
            </a:r>
            <a:r>
              <a:rPr lang="ko-KR" altLang="en-US" dirty="0"/>
              <a:t>동물해방</a:t>
            </a:r>
            <a:r>
              <a:rPr lang="en-US" altLang="ko-KR" dirty="0"/>
              <a:t>](1975)</a:t>
            </a:r>
            <a:r>
              <a:rPr lang="ko-KR" altLang="en-US" dirty="0"/>
              <a:t>의 철학적 배경을 </a:t>
            </a:r>
            <a:r>
              <a:rPr lang="ko-KR" altLang="en-US" dirty="0" err="1"/>
              <a:t>벤담에</a:t>
            </a:r>
            <a:r>
              <a:rPr lang="ko-KR" altLang="en-US" dirty="0"/>
              <a:t> 두고</a:t>
            </a:r>
            <a:r>
              <a:rPr lang="en-US" altLang="ko-KR" dirty="0"/>
              <a:t>, </a:t>
            </a:r>
            <a:r>
              <a:rPr lang="ko-KR" altLang="en-US" dirty="0"/>
              <a:t>감각할 수 있는 능력</a:t>
            </a:r>
            <a:r>
              <a:rPr lang="en-US" altLang="ko-KR" dirty="0"/>
              <a:t>, </a:t>
            </a:r>
            <a:r>
              <a:rPr lang="ko-KR" altLang="en-US" dirty="0"/>
              <a:t>쾌락과 고통 중에서도 특히 고통의 최소화</a:t>
            </a:r>
            <a:r>
              <a:rPr lang="en-US" altLang="ko-KR" dirty="0"/>
              <a:t>, </a:t>
            </a:r>
            <a:r>
              <a:rPr lang="ko-KR" altLang="en-US" dirty="0"/>
              <a:t>이해관계</a:t>
            </a:r>
            <a:r>
              <a:rPr lang="en-US" altLang="ko-KR" dirty="0"/>
              <a:t>(</a:t>
            </a:r>
            <a:r>
              <a:rPr lang="ko-KR" altLang="en-US" dirty="0"/>
              <a:t>또는 이익관심</a:t>
            </a:r>
            <a:r>
              <a:rPr lang="en-US" altLang="ko-KR" dirty="0"/>
              <a:t>) </a:t>
            </a:r>
            <a:r>
              <a:rPr lang="ko-KR" altLang="en-US" dirty="0"/>
              <a:t>개념에 기초하여 동물들에 대한 도덕적 배려를 주장한다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666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F7A819E7-3C94-444F-955E-7AB493E9E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ko-KR" altLang="en-US" dirty="0"/>
              <a:t>낙지는 과연 고통을 느낄까요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DE68E46-2F3E-4071-B5CF-C84803E70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/>
          <a:lstStyle/>
          <a:p>
            <a:r>
              <a:rPr lang="ko-KR" altLang="en-US" dirty="0"/>
              <a:t>최근 연구결과에 의하면 낙지류는 고도로 진화한 무척추동물로서 장단기 기억을 저장하며 고통스러웠던 경험을 기억한 뒤 또다른 고통이 닥쳐올 때를 예견할 수 있다고 한다</a:t>
            </a:r>
            <a:r>
              <a:rPr lang="en-US" altLang="ko-KR" dirty="0"/>
              <a:t>. </a:t>
            </a:r>
            <a:endParaRPr 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5D65258-55A3-48EA-81DA-EDC87C92875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5518896" y="2322017"/>
            <a:ext cx="5389895" cy="40424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4149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50732B-547F-67C3-8E63-62D0F4CF7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문어의 지능</a:t>
            </a:r>
          </a:p>
        </p:txBody>
      </p:sp>
      <p:pic>
        <p:nvPicPr>
          <p:cNvPr id="4" name="온라인 미디어 3" title="산채로 난도질 당한 낙지…고통을 느낀다면? / 연합뉴스 (Yonhapnews)">
            <a:hlinkClick r:id="" action="ppaction://media"/>
            <a:extLst>
              <a:ext uri="{FF2B5EF4-FFF2-40B4-BE49-F238E27FC236}">
                <a16:creationId xmlns:a16="http://schemas.microsoft.com/office/drawing/2014/main" id="{728E5B04-D530-F820-C4B2-606A3AA13E30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925796" y="1828456"/>
            <a:ext cx="8901350" cy="502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3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06DB3-5228-43A9-BE60-6B9698446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45A166-0ABF-4DDB-9598-581354131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9"/>
            <a:ext cx="9628632" cy="4667251"/>
          </a:xfrm>
        </p:spPr>
        <p:txBody>
          <a:bodyPr>
            <a:normAutofit lnSpcReduction="10000"/>
          </a:bodyPr>
          <a:lstStyle/>
          <a:p>
            <a:r>
              <a:rPr lang="ko-KR" altLang="en-US" dirty="0" err="1"/>
              <a:t>피터싱어는</a:t>
            </a:r>
            <a:r>
              <a:rPr lang="ko-KR" altLang="en-US" dirty="0"/>
              <a:t> 자신의 </a:t>
            </a:r>
            <a:r>
              <a:rPr lang="en-US" altLang="ko-KR" dirty="0"/>
              <a:t>[</a:t>
            </a:r>
            <a:r>
              <a:rPr lang="ko-KR" altLang="en-US" dirty="0"/>
              <a:t>동물해방</a:t>
            </a:r>
            <a:r>
              <a:rPr lang="en-US" altLang="ko-KR" dirty="0"/>
              <a:t>]</a:t>
            </a:r>
            <a:r>
              <a:rPr lang="ko-KR" altLang="en-US" dirty="0"/>
              <a:t>의 목적이 </a:t>
            </a:r>
            <a:r>
              <a:rPr lang="en-US" altLang="ko-KR" dirty="0"/>
              <a:t>“</a:t>
            </a:r>
            <a:r>
              <a:rPr lang="ko-KR" altLang="en-US" dirty="0"/>
              <a:t>어떤 존재가 우리 자신의 종의 구성원은 아닐지라도</a:t>
            </a:r>
            <a:r>
              <a:rPr lang="en-US" altLang="ko-KR" dirty="0"/>
              <a:t>, </a:t>
            </a:r>
            <a:r>
              <a:rPr lang="ko-KR" altLang="en-US" dirty="0"/>
              <a:t>그 존재에 대해서 불필요한 고통을 초래하는 것은 그릇된 것이며</a:t>
            </a:r>
            <a:r>
              <a:rPr lang="en-US" altLang="ko-KR" dirty="0"/>
              <a:t>, </a:t>
            </a:r>
            <a:r>
              <a:rPr lang="ko-KR" altLang="en-US" dirty="0"/>
              <a:t>그렇기 때문에 인간에 의해 가혹하게 학대와 착취를 당하는 동물의 상황이 바뀌도록 하는 것</a:t>
            </a:r>
            <a:r>
              <a:rPr lang="en-US" altLang="ko-KR" dirty="0"/>
              <a:t>”</a:t>
            </a:r>
            <a:r>
              <a:rPr lang="ko-KR" altLang="en-US" dirty="0"/>
              <a:t>이라고 주장한다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그의 동물 해방 윤리는 </a:t>
            </a:r>
            <a:r>
              <a:rPr lang="en-US" altLang="ko-KR" dirty="0"/>
              <a:t>‘</a:t>
            </a:r>
            <a:r>
              <a:rPr lang="ko-KR" altLang="en-US" dirty="0"/>
              <a:t>이해관계에 대한 평등한 고려의 원칙</a:t>
            </a:r>
            <a:r>
              <a:rPr lang="en-US" altLang="ko-KR" dirty="0"/>
              <a:t>’</a:t>
            </a:r>
            <a:r>
              <a:rPr lang="ko-KR" altLang="en-US" dirty="0"/>
              <a:t>을 기본적인 윤리로 제시하면서 이를 </a:t>
            </a:r>
            <a:r>
              <a:rPr lang="ko-KR" altLang="en-US" dirty="0" err="1"/>
              <a:t>동물에게까지</a:t>
            </a:r>
            <a:r>
              <a:rPr lang="ko-KR" altLang="en-US" dirty="0"/>
              <a:t> 확장해 적용한다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싱어는</a:t>
            </a:r>
            <a:r>
              <a:rPr lang="ko-KR" altLang="en-US" dirty="0"/>
              <a:t> 자신의 윤리원칙을 정당화하기 위해 </a:t>
            </a:r>
            <a:r>
              <a:rPr lang="en-US" altLang="ko-KR" dirty="0"/>
              <a:t>‘</a:t>
            </a:r>
            <a:r>
              <a:rPr lang="ko-KR" altLang="en-US" dirty="0"/>
              <a:t>종차별주의</a:t>
            </a:r>
            <a:r>
              <a:rPr lang="en-US" altLang="ko-KR" dirty="0"/>
              <a:t>’</a:t>
            </a:r>
            <a:r>
              <a:rPr lang="ko-KR" altLang="en-US" dirty="0"/>
              <a:t>라는 용어를 사용한다</a:t>
            </a:r>
            <a:r>
              <a:rPr lang="en-US" altLang="ko-KR" dirty="0"/>
              <a:t>. </a:t>
            </a:r>
            <a:r>
              <a:rPr lang="ko-KR" altLang="en-US" dirty="0"/>
              <a:t>종차별주의란 ＇다른 종을 이루는 구성원의 이해관계에 대해서는 반대하면서 자신의 종을 이루는 구성원의 이해관계에 대해서는 우선하는 태도나 편견</a:t>
            </a:r>
            <a:r>
              <a:rPr lang="en-US" altLang="ko-KR" dirty="0"/>
              <a:t>’</a:t>
            </a:r>
            <a:r>
              <a:rPr lang="ko-KR" altLang="en-US" dirty="0"/>
              <a:t>을 말한다</a:t>
            </a:r>
            <a:r>
              <a:rPr lang="en-US" altLang="ko-KR" dirty="0"/>
              <a:t>. </a:t>
            </a:r>
            <a:r>
              <a:rPr lang="ko-KR" altLang="en-US" dirty="0"/>
              <a:t>그는 만약에 우리가 인종이나 성</a:t>
            </a:r>
            <a:r>
              <a:rPr lang="en-US" altLang="ko-KR" dirty="0"/>
              <a:t>(sex)</a:t>
            </a:r>
            <a:r>
              <a:rPr lang="ko-KR" altLang="en-US" dirty="0"/>
              <a:t>을 기초로 다른 사람을 차별적으로 대우하는 것을 도덕적으로 정당화할 수 없다면 마찬가지 이유로 우리가 동물에 대해 차별적으로 대우하는 것 또한 정당화할 수 없다고 주장한다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021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F685AD-3828-4930-98B3-CF48E8BDB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A2CCD3-9F50-4AB1-A7B8-1538C08E3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/>
              <a:t>싱어는</a:t>
            </a:r>
            <a:r>
              <a:rPr lang="ko-KR" altLang="en-US" dirty="0"/>
              <a:t> 이와 같은 종차별주의를 극복하기 위한 도덕적 기준으로 </a:t>
            </a:r>
            <a:r>
              <a:rPr lang="en-US" altLang="ko-KR" dirty="0"/>
              <a:t>‘</a:t>
            </a:r>
            <a:r>
              <a:rPr lang="ko-KR" altLang="en-US" dirty="0"/>
              <a:t>이해관계에 대한 평등한 고려의 원칙</a:t>
            </a:r>
            <a:r>
              <a:rPr lang="en-US" altLang="ko-KR" dirty="0"/>
              <a:t>’</a:t>
            </a:r>
            <a:r>
              <a:rPr lang="ko-KR" altLang="en-US" dirty="0"/>
              <a:t>을 제안한다</a:t>
            </a:r>
            <a:r>
              <a:rPr lang="en-US" altLang="ko-KR" dirty="0"/>
              <a:t>. </a:t>
            </a:r>
            <a:r>
              <a:rPr lang="ko-KR" altLang="en-US" dirty="0"/>
              <a:t>동물은 인간과 동등한 이해관계를 가지고 있는데</a:t>
            </a:r>
            <a:r>
              <a:rPr lang="en-US" altLang="ko-KR" dirty="0"/>
              <a:t>, </a:t>
            </a:r>
            <a:r>
              <a:rPr lang="ko-KR" altLang="en-US" dirty="0"/>
              <a:t>그것은 무엇보다 정신과 육체를 통해 쾌락과 고통을 경험할 수 있다는 사실이다</a:t>
            </a:r>
            <a:r>
              <a:rPr lang="en-US" altLang="ko-KR" dirty="0"/>
              <a:t>. </a:t>
            </a:r>
            <a:r>
              <a:rPr lang="ko-KR" altLang="en-US" dirty="0"/>
              <a:t>따라서 쾌락과 고통의 계산은 인간이든 동물이든 관계없이 동등한 것으로 고려되어야 한다</a:t>
            </a:r>
            <a:r>
              <a:rPr lang="en-US" altLang="ko-KR" dirty="0"/>
              <a:t>. </a:t>
            </a:r>
            <a:r>
              <a:rPr lang="ko-KR" altLang="en-US" dirty="0"/>
              <a:t>왜냐하면 도덕성은 좋은 경험을 증진시키고</a:t>
            </a:r>
            <a:r>
              <a:rPr lang="en-US" altLang="ko-KR" dirty="0"/>
              <a:t>, </a:t>
            </a:r>
            <a:r>
              <a:rPr lang="ko-KR" altLang="en-US" dirty="0"/>
              <a:t>나쁜 경험을 </a:t>
            </a:r>
            <a:r>
              <a:rPr lang="ko-KR" altLang="en-US" dirty="0" err="1"/>
              <a:t>좌절시키든지</a:t>
            </a:r>
            <a:r>
              <a:rPr lang="en-US" altLang="ko-KR" dirty="0"/>
              <a:t>, </a:t>
            </a:r>
            <a:r>
              <a:rPr lang="ko-KR" altLang="en-US" dirty="0"/>
              <a:t>아니면 쾌락을 증대하거나 고통을 억제하는 것을 목표로 하기 때문이다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벤담의</a:t>
            </a:r>
            <a:r>
              <a:rPr lang="ko-KR" altLang="en-US" dirty="0"/>
              <a:t> 제안에 따라 </a:t>
            </a:r>
            <a:r>
              <a:rPr lang="ko-KR" altLang="en-US" dirty="0" err="1"/>
              <a:t>싱어</a:t>
            </a:r>
            <a:r>
              <a:rPr lang="ko-KR" altLang="en-US" dirty="0"/>
              <a:t> 또한 ＂중요한 것은 동물들이 추론 능력이 있는가 아니면 대화 능력이 </a:t>
            </a:r>
            <a:r>
              <a:rPr lang="ko-KR" altLang="en-US" dirty="0" err="1"/>
              <a:t>있는가가</a:t>
            </a:r>
            <a:r>
              <a:rPr lang="ko-KR" altLang="en-US" dirty="0"/>
              <a:t> 아니라 고통을 경험할 수 있는</a:t>
            </a:r>
            <a:r>
              <a:rPr lang="en-US" altLang="ko-KR" dirty="0"/>
              <a:t>” </a:t>
            </a:r>
            <a:r>
              <a:rPr lang="ko-KR" altLang="en-US" dirty="0"/>
              <a:t>능력임을 강조하여</a:t>
            </a:r>
            <a:r>
              <a:rPr lang="en-US" altLang="ko-KR" dirty="0"/>
              <a:t>, </a:t>
            </a:r>
            <a:r>
              <a:rPr lang="ko-KR" altLang="en-US" dirty="0"/>
              <a:t>인간과 동물 사이에 존재하는 공통점을 발견하고</a:t>
            </a:r>
            <a:r>
              <a:rPr lang="en-US" altLang="ko-KR" dirty="0"/>
              <a:t>, </a:t>
            </a:r>
            <a:r>
              <a:rPr lang="ko-KR" altLang="en-US" dirty="0"/>
              <a:t>이를 통해 </a:t>
            </a:r>
            <a:endParaRPr lang="en-US" altLang="ko-KR" dirty="0"/>
          </a:p>
          <a:p>
            <a:r>
              <a:rPr lang="ko-KR" altLang="en-US" dirty="0"/>
              <a:t>비인간인 동물 또한 도덕적인 배려를 받을 자격이 있다는 주장을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796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B1B89-EB68-4EAD-8EDF-186E4C29C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피터싱어의</a:t>
            </a:r>
            <a:r>
              <a:rPr lang="ko-KR" altLang="en-US" dirty="0"/>
              <a:t> 동물해방윤리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1EF9D4-E3F4-426F-9FB4-0656A46CB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이해관계에 대한 평등한 고려가 기본적인 도덕 원리이다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고통과 쾌락을 감각할 수 있는 능력은 모든 존재들이 이해관계를 갖기 위한 필수적인 전제조건이다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이러한 능력은 우리에게 이해관계의 평등한 고려에 대한 권리를 부여하도록 요구한다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이러한 능력을 지닌 모든 존재는 그와 같은 권리를 가지며</a:t>
            </a:r>
            <a:r>
              <a:rPr lang="en-US" altLang="ko-KR" dirty="0"/>
              <a:t>, </a:t>
            </a:r>
            <a:r>
              <a:rPr lang="ko-KR" altLang="en-US" dirty="0"/>
              <a:t>따라서 이에 상응한 대우를 받아야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5. </a:t>
            </a:r>
            <a:r>
              <a:rPr lang="ko-KR" altLang="en-US" dirty="0"/>
              <a:t>일부 동물은 이와 같은 능력을 갖고 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6. </a:t>
            </a:r>
            <a:r>
              <a:rPr lang="ko-KR" altLang="en-US" dirty="0"/>
              <a:t>그러므로 일부 동물은 우리가 그들을 어떻게 대우할 것인지를 결정할 때</a:t>
            </a:r>
            <a:r>
              <a:rPr lang="en-US" altLang="ko-KR" dirty="0"/>
              <a:t>, </a:t>
            </a:r>
            <a:r>
              <a:rPr lang="ko-KR" altLang="en-US" dirty="0"/>
              <a:t>이해관계의 평등한 고려에 대한 권리를 가진다</a:t>
            </a:r>
            <a:r>
              <a:rPr lang="en-US" altLang="ko-KR" dirty="0"/>
              <a:t>(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우리의 행위가 그들에게 고통이나 쾌락이라는 결과를 가져올 가능성이 있는 경우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1243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FC438-502B-4578-AFDA-F38BCF09C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리건의</a:t>
            </a:r>
            <a:r>
              <a:rPr lang="ko-KR" altLang="en-US" dirty="0"/>
              <a:t> 동물 권리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A0E299-F5AF-4BCD-9ED0-5E2518D16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/>
              <a:t>리건은</a:t>
            </a:r>
            <a:r>
              <a:rPr lang="ko-KR" altLang="en-US" dirty="0"/>
              <a:t> 동물의 권리를 주장하기 위해 먼저 지금까지의 </a:t>
            </a:r>
            <a:r>
              <a:rPr lang="en-US" altLang="ko-KR" dirty="0"/>
              <a:t>‘</a:t>
            </a:r>
            <a:r>
              <a:rPr lang="ko-KR" altLang="en-US" dirty="0"/>
              <a:t>동물 학대반대론</a:t>
            </a:r>
            <a:r>
              <a:rPr lang="en-US" altLang="ko-KR" dirty="0"/>
              <a:t>’</a:t>
            </a:r>
            <a:r>
              <a:rPr lang="ko-KR" altLang="en-US" dirty="0"/>
              <a:t>을 비판한다</a:t>
            </a:r>
            <a:r>
              <a:rPr lang="en-US" altLang="ko-KR" dirty="0"/>
              <a:t>. </a:t>
            </a:r>
            <a:r>
              <a:rPr lang="ko-KR" altLang="en-US" dirty="0"/>
              <a:t>동물 </a:t>
            </a:r>
            <a:r>
              <a:rPr lang="ko-KR" altLang="en-US" dirty="0" err="1"/>
              <a:t>학대란</a:t>
            </a:r>
            <a:r>
              <a:rPr lang="ko-KR" altLang="en-US" dirty="0"/>
              <a:t> 인간이 자신의 즐거움을 위해 동물에게 의도적인 고통을 주는 것인데</a:t>
            </a:r>
            <a:r>
              <a:rPr lang="en-US" altLang="ko-KR" dirty="0"/>
              <a:t>, </a:t>
            </a:r>
            <a:r>
              <a:rPr lang="ko-KR" altLang="en-US" dirty="0"/>
              <a:t>이것이 그릇된 이유는 그와 같은 행동이 다른 사람에 대해서도 그렇게 하도록 부추기기 때문이라는 것이다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이에 근거해 이들은 불필요한 고통을 가하거나 정당화될 수 없는 고통을 가하는 대신 좀 더 </a:t>
            </a:r>
            <a:r>
              <a:rPr lang="en-US" altLang="ko-KR" dirty="0"/>
              <a:t>‘</a:t>
            </a:r>
            <a:r>
              <a:rPr lang="ko-KR" altLang="en-US" dirty="0"/>
              <a:t>인도주의적인 방식‘</a:t>
            </a:r>
            <a:r>
              <a:rPr lang="en-US" altLang="ko-KR" dirty="0"/>
              <a:t>, </a:t>
            </a:r>
            <a:r>
              <a:rPr lang="ko-KR" altLang="en-US" dirty="0"/>
              <a:t>예를 들면 강철로 만든 족쇄나 상업적 목적을 지닌 덫을 설치하라고 제안한다</a:t>
            </a:r>
            <a:r>
              <a:rPr lang="en-US" altLang="ko-KR" dirty="0"/>
              <a:t>. </a:t>
            </a:r>
            <a:r>
              <a:rPr lang="ko-KR" altLang="en-US" dirty="0"/>
              <a:t>그렇지만 </a:t>
            </a:r>
            <a:r>
              <a:rPr lang="ko-KR" altLang="en-US" dirty="0" err="1"/>
              <a:t>리건은</a:t>
            </a:r>
            <a:r>
              <a:rPr lang="ko-KR" altLang="en-US" dirty="0"/>
              <a:t> 이것 또한 여전히 동물에게 고통을 야기할 뿐이라고 비판한다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또 인간은 물론 동물의 이해관계도 평등하게 해석해야 한다고 주장하는 </a:t>
            </a:r>
            <a:r>
              <a:rPr lang="ko-KR" altLang="en-US" dirty="0" err="1"/>
              <a:t>싱어의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이익의 평등한 고려＇ 원칙에 대해서도 중대한 결함이 있다고 비판한다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852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C3CBCB-50CD-4E76-A2DD-B41935468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42BC10-26CB-4AAC-B547-81F5EB170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예를 들어 노예를 해방하지 않은 상태에서 단지 노예의 이해관계를 고려한다는 것은 동시에 노예의 주인이 갖고 있는 이해관계 또한 동등하게 고려해야 한다는 것을 전제로 한다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리건은</a:t>
            </a:r>
            <a:r>
              <a:rPr lang="ko-KR" altLang="en-US" dirty="0"/>
              <a:t> 이와 같은 심각한 모순에서 벗어나기 위해서 먼저 노예제도에 대한 전통과 관습이라는 부정의에 저항해야 하고</a:t>
            </a:r>
            <a:r>
              <a:rPr lang="en-US" altLang="ko-KR" dirty="0"/>
              <a:t>, </a:t>
            </a:r>
            <a:r>
              <a:rPr lang="ko-KR" altLang="en-US" dirty="0"/>
              <a:t>이를 통해 노예가 완전히 해방되어야 하는 것처럼</a:t>
            </a:r>
            <a:r>
              <a:rPr lang="en-US" altLang="ko-KR" dirty="0"/>
              <a:t>, </a:t>
            </a:r>
            <a:r>
              <a:rPr lang="ko-KR" altLang="en-US" dirty="0"/>
              <a:t>동물에 대해서도 먼저 동물이 자유롭게</a:t>
            </a:r>
            <a:r>
              <a:rPr lang="en-US" altLang="ko-KR" dirty="0"/>
              <a:t>(</a:t>
            </a:r>
            <a:r>
              <a:rPr lang="ko-KR" altLang="en-US" dirty="0"/>
              <a:t>해방</a:t>
            </a:r>
            <a:r>
              <a:rPr lang="en-US" altLang="ko-KR" dirty="0"/>
              <a:t>)</a:t>
            </a:r>
            <a:r>
              <a:rPr lang="ko-KR" altLang="en-US" dirty="0"/>
              <a:t>되는 것을 전제해야 한다고 주장한다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점에서 그는 진정한 동물 해방은 </a:t>
            </a:r>
            <a:r>
              <a:rPr lang="en-US" altLang="ko-KR" dirty="0"/>
              <a:t>‘</a:t>
            </a:r>
            <a:r>
              <a:rPr lang="ko-KR" altLang="en-US" dirty="0"/>
              <a:t>동물 권리의 철학이 되어야 한다고 주장한다</a:t>
            </a:r>
            <a:r>
              <a:rPr lang="en-US" altLang="ko-KR" dirty="0"/>
              <a:t>. </a:t>
            </a:r>
            <a:r>
              <a:rPr lang="ko-KR" altLang="en-US" dirty="0"/>
              <a:t>즉 </a:t>
            </a:r>
            <a:r>
              <a:rPr lang="en-US" altLang="ko-KR" dirty="0"/>
              <a:t>“</a:t>
            </a:r>
            <a:r>
              <a:rPr lang="ko-KR" altLang="en-US" dirty="0"/>
              <a:t>동물의 권리가 단지 사람들의 목적을 위한 수단으로 이용되어서는 안 된다</a:t>
            </a:r>
            <a:r>
              <a:rPr lang="en-US" altLang="ko-KR" dirty="0"/>
              <a:t>”</a:t>
            </a:r>
            <a:r>
              <a:rPr lang="ko-KR" altLang="en-US" dirty="0"/>
              <a:t>는 것이다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455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E2D7C3-1FE2-4A10-BD04-6452F9395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 fontScale="90000"/>
          </a:bodyPr>
          <a:lstStyle/>
          <a:p>
            <a:br>
              <a:rPr lang="en-US" altLang="ko-KR"/>
            </a:br>
            <a:br>
              <a:rPr lang="en-US" altLang="ko-KR" dirty="0"/>
            </a:br>
            <a:r>
              <a:rPr lang="ko-KR" altLang="en-US" dirty="0"/>
              <a:t>동물과 자연에게도 도덕적 배려를 해야 할까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986D2BFB-4E97-4C22-9B1E-8AD31762D3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2553" y="2190750"/>
            <a:ext cx="5983719" cy="39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8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9B4770-785C-407F-BC3C-988E8B121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리건의</a:t>
            </a:r>
            <a:r>
              <a:rPr lang="ko-KR" altLang="en-US" dirty="0"/>
              <a:t> 동물 </a:t>
            </a:r>
            <a:r>
              <a:rPr lang="ko-KR" altLang="en-US" dirty="0" err="1"/>
              <a:t>해방론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CC4AD4-0D2C-48E0-8595-C59B66D10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동물 권리의 철학은 화장품 검사와 제품 검사를 목적으로 하는 동물 이용의 종식을 요구한다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동물 권리의 철학은 군사적 목적의 연구</a:t>
            </a:r>
            <a:r>
              <a:rPr lang="en-US" altLang="ko-KR" dirty="0"/>
              <a:t>, </a:t>
            </a:r>
            <a:r>
              <a:rPr lang="ko-KR" altLang="en-US" dirty="0"/>
              <a:t>흡연의 유해성을 주제로 한 연구</a:t>
            </a:r>
            <a:r>
              <a:rPr lang="en-US" altLang="ko-KR" dirty="0"/>
              <a:t>, </a:t>
            </a:r>
            <a:r>
              <a:rPr lang="ko-KR" altLang="en-US" dirty="0"/>
              <a:t>모성애 연구</a:t>
            </a:r>
            <a:r>
              <a:rPr lang="en-US" altLang="ko-KR" dirty="0"/>
              <a:t>, </a:t>
            </a:r>
            <a:r>
              <a:rPr lang="ko-KR" altLang="en-US" dirty="0"/>
              <a:t>약물 반응 등과 같은 모든 동물에 대한 억압적 이용의 종식을 요구한다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동물 권리의 철학은 </a:t>
            </a:r>
            <a:r>
              <a:rPr lang="en-US" altLang="ko-KR" dirty="0"/>
              <a:t>‘</a:t>
            </a:r>
            <a:r>
              <a:rPr lang="ko-KR" altLang="en-US" dirty="0"/>
              <a:t>운동과 오락</a:t>
            </a:r>
            <a:r>
              <a:rPr lang="en-US" altLang="ko-KR" dirty="0"/>
              <a:t>’</a:t>
            </a:r>
            <a:r>
              <a:rPr lang="ko-KR" altLang="en-US" dirty="0"/>
              <a:t>을 목적으로 하는 사냥 관습과 야생의 생명들에 대한 덫 설치의 종식을 요구한다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동물 권리의 철학은 인간의 허영심과 사치를 목적으로</a:t>
            </a:r>
            <a:r>
              <a:rPr lang="en-US" altLang="ko-KR" dirty="0"/>
              <a:t>, </a:t>
            </a:r>
            <a:r>
              <a:rPr lang="ko-KR" altLang="en-US" dirty="0"/>
              <a:t>다른 동물의 가죽을 상업적으로 이용하는 것에 대한 종식을 요구한다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5. </a:t>
            </a:r>
            <a:r>
              <a:rPr lang="ko-KR" altLang="en-US" dirty="0"/>
              <a:t>동물 권리의 철학은 오락과 기분전환을 목적으로 하는 야생 동물의 포획과 훈련에 대한 종식을 요구한다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1681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9F7550-4F58-452C-B587-5683BA4C0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C3DD6D-8ACD-470B-8210-F5DDE2214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리건의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동물 권리론</a:t>
            </a:r>
            <a:r>
              <a:rPr lang="en-US" altLang="ko-KR" dirty="0"/>
              <a:t>’</a:t>
            </a:r>
            <a:r>
              <a:rPr lang="ko-KR" altLang="en-US" dirty="0"/>
              <a:t>은 </a:t>
            </a:r>
            <a:r>
              <a:rPr lang="en-US" altLang="ko-KR" dirty="0"/>
              <a:t>‘</a:t>
            </a:r>
            <a:r>
              <a:rPr lang="ko-KR" altLang="en-US" dirty="0"/>
              <a:t>개체들의 도덕적 권리에 관한 주장</a:t>
            </a:r>
            <a:r>
              <a:rPr lang="en-US" altLang="ko-KR" dirty="0"/>
              <a:t>’</a:t>
            </a:r>
            <a:r>
              <a:rPr lang="ko-KR" altLang="en-US" dirty="0"/>
              <a:t>이라고 요약할 수 있다</a:t>
            </a:r>
            <a:r>
              <a:rPr lang="en-US" altLang="ko-KR" dirty="0"/>
              <a:t>. </a:t>
            </a:r>
            <a:r>
              <a:rPr lang="ko-KR" altLang="en-US" dirty="0"/>
              <a:t>따라서 종들은 개체가 아니기 때문에 권리에 대한 관점은 생존을 포함하여 이들 어떤 종들</a:t>
            </a:r>
            <a:r>
              <a:rPr lang="en-US" altLang="ko-KR" dirty="0"/>
              <a:t>(species)</a:t>
            </a:r>
            <a:r>
              <a:rPr lang="ko-KR" altLang="en-US" dirty="0"/>
              <a:t>에 대해서도 도덕 권리를 인정하지 않는다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따라서 어떤 긴급한 상황에서 우리가 최후로 남은 두 구성원들을 구할 것인지 아니면 어떤 종을 이루는 풍부한 구성원들이지만 당장 죽을지도 모를 다른 개체를 구해야 할 것인지를 선택해야 한다면</a:t>
            </a:r>
            <a:r>
              <a:rPr lang="en-US" altLang="ko-KR" dirty="0"/>
              <a:t>, </a:t>
            </a:r>
            <a:r>
              <a:rPr lang="ko-KR" altLang="en-US" dirty="0"/>
              <a:t>우리는 동물의 권리에 근거하여 후자를 선택해야 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왜냐하면 권리 관점에서 볼 때</a:t>
            </a:r>
            <a:r>
              <a:rPr lang="en-US" altLang="ko-KR" dirty="0"/>
              <a:t>, </a:t>
            </a:r>
            <a:r>
              <a:rPr lang="ko-KR" altLang="en-US" dirty="0"/>
              <a:t>중요한 기준은 개체수가 아니라 개체의 권리이기 때문이다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930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261FE1-1378-4898-AF67-A6F86824E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E2A85-0184-4411-ABA4-53E5BC447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dirty="0" err="1"/>
              <a:t>리건은</a:t>
            </a:r>
            <a:r>
              <a:rPr lang="ko-KR" altLang="en-US" dirty="0"/>
              <a:t> 칸트처럼 도덕 범주에서 인간만 포함시키지 않기 위해 </a:t>
            </a:r>
            <a:r>
              <a:rPr lang="en-US" altLang="ko-KR" dirty="0"/>
              <a:t>‘</a:t>
            </a:r>
            <a:r>
              <a:rPr lang="ko-KR" altLang="en-US" dirty="0"/>
              <a:t>자율적 행위 무능력자</a:t>
            </a:r>
            <a:r>
              <a:rPr lang="en-US" altLang="ko-KR" dirty="0"/>
              <a:t>’</a:t>
            </a:r>
            <a:r>
              <a:rPr lang="ko-KR" altLang="en-US" dirty="0"/>
              <a:t>라는 용어를 도입한다</a:t>
            </a:r>
            <a:r>
              <a:rPr lang="en-US" altLang="ko-KR" dirty="0"/>
              <a:t>. </a:t>
            </a:r>
            <a:r>
              <a:rPr lang="ko-KR" altLang="en-US" dirty="0"/>
              <a:t>인간은 </a:t>
            </a:r>
            <a:r>
              <a:rPr lang="en-US" altLang="ko-KR" dirty="0"/>
              <a:t>‘</a:t>
            </a:r>
            <a:r>
              <a:rPr lang="ko-KR" altLang="en-US" dirty="0"/>
              <a:t>자율적 행위능력</a:t>
            </a:r>
            <a:r>
              <a:rPr lang="en-US" altLang="ko-KR" dirty="0"/>
              <a:t>’</a:t>
            </a:r>
            <a:r>
              <a:rPr lang="ko-KR" altLang="en-US" dirty="0"/>
              <a:t>이 있는 자이다</a:t>
            </a:r>
            <a:r>
              <a:rPr lang="en-US" altLang="ko-KR" dirty="0"/>
              <a:t>. </a:t>
            </a:r>
            <a:r>
              <a:rPr lang="ko-KR" altLang="en-US" dirty="0"/>
              <a:t>그렇기 때문에 자신의 행위를 도덕적으로 판단하고 결정할 수 있는 것이다</a:t>
            </a:r>
            <a:r>
              <a:rPr lang="en-US" altLang="ko-KR" dirty="0"/>
              <a:t>. </a:t>
            </a:r>
            <a:r>
              <a:rPr lang="ko-KR" altLang="en-US" dirty="0"/>
              <a:t>그런데 </a:t>
            </a:r>
            <a:r>
              <a:rPr lang="ko-KR" altLang="en-US" dirty="0" err="1"/>
              <a:t>리건은</a:t>
            </a:r>
            <a:r>
              <a:rPr lang="ko-KR" altLang="en-US" dirty="0"/>
              <a:t> 자율적 행위능력이 없어도 도덕 범주에 넣자는 것이다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도덕 무능력자는 자신이 하고 있는 것에 대해서 도덕적으로 책임질 수 있는 능력을 결여하고 있다</a:t>
            </a:r>
            <a:r>
              <a:rPr lang="en-US" altLang="ko-KR" dirty="0"/>
              <a:t>. </a:t>
            </a:r>
            <a:r>
              <a:rPr lang="ko-KR" altLang="en-US" dirty="0"/>
              <a:t>도덕 무능력자는 체계적이고 명료하게 설명할 수 있는 능력을 결여하고 있을 뿐만 아니라 가능한 다양한 행위들에 대해 바람직하거나 적절한 도덕 원리를 심사숙고하여 적용하고 수행할 수 있는 능력 또한 결여하고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도덕 무능력자는 옳은 어떤 행동도 할 수 없지만</a:t>
            </a:r>
            <a:r>
              <a:rPr lang="en-US" altLang="ko-KR" dirty="0"/>
              <a:t>, </a:t>
            </a:r>
            <a:r>
              <a:rPr lang="ko-KR" altLang="en-US" dirty="0"/>
              <a:t>그릇된 어떤 행동도 할 수 없기 때문에 우리가 그들을 도덕적 지위나 도덕적인 배려</a:t>
            </a:r>
            <a:r>
              <a:rPr lang="en-US" altLang="ko-KR" dirty="0"/>
              <a:t>, </a:t>
            </a:r>
            <a:r>
              <a:rPr lang="ko-KR" altLang="en-US" dirty="0"/>
              <a:t>도덕적 권리를 무시해도 좋다는 것은 아니다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2440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01C3B-0125-442D-B894-019C55FDC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4AD2BE-4497-4B18-82EA-B3077ED59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비록 도덕적인 무능력자라 하더라도 우리는 그들을 도덕적으로 인정할 수 있을 뿐만 아니라 나아가 도덕 무능력자의 범위를 개체인 </a:t>
            </a:r>
            <a:r>
              <a:rPr lang="ko-KR" altLang="en-US" dirty="0" err="1"/>
              <a:t>동물에게까지도</a:t>
            </a:r>
            <a:r>
              <a:rPr lang="ko-KR" altLang="en-US" dirty="0"/>
              <a:t> 확장할 수 있다</a:t>
            </a:r>
            <a:r>
              <a:rPr lang="en-US" altLang="ko-KR" dirty="0"/>
              <a:t>. </a:t>
            </a:r>
            <a:r>
              <a:rPr lang="ko-KR" altLang="en-US" dirty="0"/>
              <a:t>즉 그들은 </a:t>
            </a:r>
            <a:r>
              <a:rPr lang="en-US" altLang="ko-KR" dirty="0"/>
              <a:t>‘</a:t>
            </a:r>
            <a:r>
              <a:rPr lang="ko-KR" altLang="en-US" dirty="0"/>
              <a:t>삶의 주체</a:t>
            </a:r>
            <a:r>
              <a:rPr lang="en-US" altLang="ko-KR" dirty="0"/>
              <a:t>’</a:t>
            </a:r>
            <a:r>
              <a:rPr lang="ko-KR" altLang="en-US" dirty="0"/>
              <a:t>인 것이다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리건은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삶의 주체</a:t>
            </a:r>
            <a:r>
              <a:rPr lang="en-US" altLang="ko-KR" dirty="0"/>
              <a:t>’</a:t>
            </a:r>
            <a:r>
              <a:rPr lang="ko-KR" altLang="en-US" dirty="0"/>
              <a:t>를 신념과 욕구</a:t>
            </a:r>
            <a:r>
              <a:rPr lang="en-US" altLang="ko-KR" dirty="0"/>
              <a:t>, </a:t>
            </a:r>
            <a:r>
              <a:rPr lang="ko-KR" altLang="en-US" dirty="0"/>
              <a:t>미래에 대한 의식</a:t>
            </a:r>
            <a:r>
              <a:rPr lang="en-US" altLang="ko-KR" dirty="0"/>
              <a:t>, </a:t>
            </a:r>
            <a:r>
              <a:rPr lang="ko-KR" altLang="en-US" dirty="0"/>
              <a:t>정서적 특성</a:t>
            </a:r>
            <a:r>
              <a:rPr lang="en-US" altLang="ko-KR" dirty="0"/>
              <a:t>, </a:t>
            </a:r>
            <a:r>
              <a:rPr lang="ko-KR" altLang="en-US" dirty="0"/>
              <a:t>개체로서 복지</a:t>
            </a:r>
            <a:r>
              <a:rPr lang="en-US" altLang="ko-KR" dirty="0"/>
              <a:t>, </a:t>
            </a:r>
            <a:r>
              <a:rPr lang="ko-KR" altLang="en-US" dirty="0"/>
              <a:t>지각과 기억 능력을 지닌 개체로 정의한다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리건은</a:t>
            </a:r>
            <a:r>
              <a:rPr lang="ko-KR" altLang="en-US" dirty="0"/>
              <a:t> 이와 같은 특성은 건강한 성인은 물론 도덕 무능력자와 </a:t>
            </a:r>
            <a:r>
              <a:rPr lang="en-US" altLang="ko-KR" dirty="0"/>
              <a:t>1</a:t>
            </a:r>
            <a:r>
              <a:rPr lang="ko-KR" altLang="en-US" dirty="0"/>
              <a:t>년 이상 된 포유류 동물에서도 공통적으로 발견되는 특성들이기 때문에 이들 또한 고유한 가치를 지닌다고 주장한다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그리고 고유한 가치를 지닌 존재들은 </a:t>
            </a:r>
            <a:r>
              <a:rPr lang="en-US" altLang="ko-KR" dirty="0"/>
              <a:t>‘</a:t>
            </a:r>
            <a:r>
              <a:rPr lang="ko-KR" altLang="en-US" dirty="0"/>
              <a:t>존중의 원칙</a:t>
            </a:r>
            <a:r>
              <a:rPr lang="en-US" altLang="ko-KR" dirty="0"/>
              <a:t>’</a:t>
            </a:r>
            <a:r>
              <a:rPr lang="ko-KR" altLang="en-US" dirty="0"/>
              <a:t>에 따라 평등하게 대우하는 것은 </a:t>
            </a:r>
            <a:r>
              <a:rPr lang="en-US" altLang="ko-KR" dirty="0"/>
              <a:t>‘</a:t>
            </a:r>
            <a:r>
              <a:rPr lang="ko-KR" altLang="en-US" dirty="0"/>
              <a:t>정의</a:t>
            </a:r>
            <a:r>
              <a:rPr lang="en-US" altLang="ko-KR" dirty="0"/>
              <a:t>’</a:t>
            </a:r>
            <a:r>
              <a:rPr lang="ko-KR" altLang="en-US" dirty="0"/>
              <a:t>의 원리에도 부합한다고 강조한다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808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93AFD-CAEA-40E6-810C-796BE6041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테일러</a:t>
            </a:r>
            <a:r>
              <a:rPr lang="en-US" altLang="ko-KR" dirty="0"/>
              <a:t>(P. Taylor)</a:t>
            </a:r>
            <a:r>
              <a:rPr lang="ko-KR" altLang="en-US" dirty="0"/>
              <a:t>의 생명중심주의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93E4AF-707F-4023-A432-0770B519D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9"/>
            <a:ext cx="9628632" cy="4501599"/>
          </a:xfrm>
        </p:spPr>
        <p:txBody>
          <a:bodyPr>
            <a:normAutofit fontScale="92500"/>
          </a:bodyPr>
          <a:lstStyle/>
          <a:p>
            <a:r>
              <a:rPr lang="ko-KR" altLang="en-US" dirty="0"/>
              <a:t>대표적인 현대 생명중심의 윤리는 슈바이처</a:t>
            </a:r>
            <a:r>
              <a:rPr lang="en-US" altLang="ko-KR" dirty="0"/>
              <a:t>(Albert Schweitzer)</a:t>
            </a:r>
            <a:r>
              <a:rPr lang="ko-KR" altLang="en-US" dirty="0"/>
              <a:t>의 </a:t>
            </a:r>
            <a:r>
              <a:rPr lang="en-US" altLang="ko-KR" dirty="0"/>
              <a:t>‘</a:t>
            </a:r>
            <a:r>
              <a:rPr lang="ko-KR" altLang="en-US" dirty="0"/>
              <a:t>생명에 대한 경외</a:t>
            </a:r>
            <a:r>
              <a:rPr lang="en-US" altLang="ko-KR" dirty="0"/>
              <a:t>’</a:t>
            </a:r>
            <a:r>
              <a:rPr lang="ko-KR" altLang="en-US" dirty="0"/>
              <a:t>로부터 시작한다고 보는 것이 바람직하다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그는 인간 의식의 가장 근본적인 사실을 </a:t>
            </a:r>
            <a:r>
              <a:rPr lang="en-US" altLang="ko-KR" dirty="0"/>
              <a:t>“</a:t>
            </a:r>
            <a:r>
              <a:rPr lang="ko-KR" altLang="en-US" dirty="0"/>
              <a:t>나는 살려고 애쓰는 생명의 중심이며</a:t>
            </a:r>
            <a:r>
              <a:rPr lang="en-US" altLang="ko-KR" dirty="0"/>
              <a:t>, </a:t>
            </a:r>
            <a:r>
              <a:rPr lang="ko-KR" altLang="en-US" dirty="0"/>
              <a:t>또 나는 살려고 애쓰는 생명의 한 가운데에 있는</a:t>
            </a:r>
            <a:r>
              <a:rPr lang="en-US" altLang="ko-KR" dirty="0"/>
              <a:t>”</a:t>
            </a:r>
            <a:r>
              <a:rPr lang="ko-KR" altLang="en-US" dirty="0"/>
              <a:t>것이라고 강조한다</a:t>
            </a:r>
            <a:r>
              <a:rPr lang="en-US" altLang="ko-KR" dirty="0"/>
              <a:t>. </a:t>
            </a:r>
            <a:r>
              <a:rPr lang="ko-KR" altLang="en-US" dirty="0"/>
              <a:t>따라서 우리가 이 같은 사실을 충만하게 깨닫고</a:t>
            </a:r>
            <a:r>
              <a:rPr lang="en-US" altLang="ko-KR" dirty="0"/>
              <a:t>, </a:t>
            </a:r>
            <a:r>
              <a:rPr lang="ko-KR" altLang="en-US" dirty="0"/>
              <a:t>이러한 깨달음 속에 있게 될 때 윤리는 시작한다고 주장한다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그는 성장 가능성이 있는 생명을 보존하고</a:t>
            </a:r>
            <a:r>
              <a:rPr lang="en-US" altLang="ko-KR" dirty="0"/>
              <a:t>, </a:t>
            </a:r>
            <a:r>
              <a:rPr lang="ko-KR" altLang="en-US" dirty="0"/>
              <a:t>생명을 촉진시키며</a:t>
            </a:r>
            <a:r>
              <a:rPr lang="en-US" altLang="ko-KR" dirty="0"/>
              <a:t>, </a:t>
            </a:r>
            <a:r>
              <a:rPr lang="ko-KR" altLang="en-US" dirty="0"/>
              <a:t>생명을 가장 고귀한 가치로 고양시키는 것을 선으로 받아들인다</a:t>
            </a:r>
            <a:r>
              <a:rPr lang="en-US" altLang="ko-KR" dirty="0"/>
              <a:t>. </a:t>
            </a:r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ko-KR" altLang="en-US" dirty="0"/>
              <a:t>성장 가능성이 있는 생명을 파괴하는 것</a:t>
            </a:r>
            <a:r>
              <a:rPr lang="en-US" altLang="ko-KR" dirty="0"/>
              <a:t>, </a:t>
            </a:r>
            <a:r>
              <a:rPr lang="ko-KR" altLang="en-US" dirty="0"/>
              <a:t>생명에 해로움을 주는 것</a:t>
            </a:r>
            <a:r>
              <a:rPr lang="en-US" altLang="ko-KR" dirty="0"/>
              <a:t>, </a:t>
            </a:r>
            <a:r>
              <a:rPr lang="ko-KR" altLang="en-US" dirty="0"/>
              <a:t>생명을 억압하는 것을 악으로 받아들인다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따라서 생명은 우주에서 일어나고 있는 </a:t>
            </a:r>
            <a:r>
              <a:rPr lang="ko-KR" altLang="en-US" dirty="0" err="1"/>
              <a:t>가치중립적인</a:t>
            </a:r>
            <a:r>
              <a:rPr lang="ko-KR" altLang="en-US" dirty="0"/>
              <a:t> 사실이 아니라 그 자체로 선이며</a:t>
            </a:r>
            <a:r>
              <a:rPr lang="en-US" altLang="ko-KR" dirty="0"/>
              <a:t>, </a:t>
            </a:r>
            <a:r>
              <a:rPr lang="ko-KR" altLang="en-US" dirty="0"/>
              <a:t>따라서 우리에게 생명을 존경하게 할 만한 영감을 일으키고</a:t>
            </a:r>
            <a:r>
              <a:rPr lang="en-US" altLang="ko-KR" dirty="0"/>
              <a:t>, </a:t>
            </a:r>
            <a:r>
              <a:rPr lang="ko-KR" altLang="en-US" dirty="0" err="1"/>
              <a:t>존경할만한</a:t>
            </a:r>
            <a:r>
              <a:rPr lang="ko-KR" altLang="en-US" dirty="0"/>
              <a:t> 자격을 받을 만한 것이다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28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B5BEA4-E372-4573-A690-C4968E22E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생명에 대한 도덕적 태도와 성품을 강조하는 테일러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5B394C-3421-4879-8218-9623C5D2B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/>
              <a:t>테일러는</a:t>
            </a:r>
            <a:r>
              <a:rPr lang="ko-KR" altLang="en-US" dirty="0"/>
              <a:t> </a:t>
            </a:r>
            <a:r>
              <a:rPr lang="ko-KR" altLang="en-US" dirty="0" err="1"/>
              <a:t>싱어의</a:t>
            </a:r>
            <a:r>
              <a:rPr lang="ko-KR" altLang="en-US" dirty="0"/>
              <a:t> 고통과 쾌락의 감각 능력에 기초한 동등한 이해관계 개념</a:t>
            </a:r>
            <a:r>
              <a:rPr lang="en-US" altLang="ko-KR" dirty="0"/>
              <a:t>, </a:t>
            </a:r>
            <a:r>
              <a:rPr lang="ko-KR" altLang="en-US" dirty="0" err="1"/>
              <a:t>리건의</a:t>
            </a:r>
            <a:r>
              <a:rPr lang="ko-KR" altLang="en-US" dirty="0"/>
              <a:t> 삶의 주체로서 권리 개념처럼 동물에 머무르지 않고</a:t>
            </a:r>
            <a:r>
              <a:rPr lang="en-US" altLang="ko-KR" dirty="0"/>
              <a:t>, ‘</a:t>
            </a:r>
            <a:r>
              <a:rPr lang="ko-KR" altLang="en-US" dirty="0"/>
              <a:t>생명 공동체의 구성원</a:t>
            </a:r>
            <a:r>
              <a:rPr lang="en-US" altLang="ko-KR" dirty="0"/>
              <a:t>’</a:t>
            </a:r>
            <a:r>
              <a:rPr lang="ko-KR" altLang="en-US" dirty="0"/>
              <a:t>과 </a:t>
            </a:r>
            <a:r>
              <a:rPr lang="en-US" altLang="ko-KR" dirty="0"/>
              <a:t>‘</a:t>
            </a:r>
            <a:r>
              <a:rPr lang="ko-KR" altLang="en-US" dirty="0"/>
              <a:t>생명은 목적론의 중심</a:t>
            </a:r>
            <a:r>
              <a:rPr lang="en-US" altLang="ko-KR" dirty="0"/>
              <a:t>(Teleological center of life)’</a:t>
            </a:r>
            <a:r>
              <a:rPr lang="ko-KR" altLang="en-US" dirty="0"/>
              <a:t>이라는 개념을 도입한다</a:t>
            </a:r>
            <a:r>
              <a:rPr lang="en-US" altLang="ko-KR" dirty="0"/>
              <a:t>. </a:t>
            </a:r>
            <a:r>
              <a:rPr lang="ko-KR" altLang="en-US" dirty="0"/>
              <a:t>이에 따르면 각각의 모든 생명들은 저마다 나름의 고유한 목적을 지향하는 활동을 하며</a:t>
            </a:r>
            <a:r>
              <a:rPr lang="en-US" altLang="ko-KR" dirty="0"/>
              <a:t>, </a:t>
            </a:r>
            <a:r>
              <a:rPr lang="ko-KR" altLang="en-US" dirty="0"/>
              <a:t>이를 통해 개체의 번식과 번영이라는 유기체 고유의 선을 지향한다는 것이다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생명은 목적론의 중심이라는 것은 생명의 외적인 활동은 물론 내적인 기능 수행이 모두 어떤 목적을 지향하고 있으며 동시에 유기체의 존재를 시간적 차원에서 지속적으로 유지하려는 경향성을 갖는다는 것을 의미한다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유기체의 선의 실현을 지향하는 모든 방향성은 생명 활동에서 하나의 목적론적 중심을 형성한다</a:t>
            </a:r>
            <a:r>
              <a:rPr lang="en-US" altLang="ko-KR" dirty="0"/>
              <a:t>.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32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65923-E0C5-43E8-907B-2E15BDF54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ko-KR" altLang="en-US" dirty="0" err="1"/>
              <a:t>테일러의</a:t>
            </a:r>
            <a:r>
              <a:rPr lang="ko-KR" altLang="en-US" dirty="0"/>
              <a:t> </a:t>
            </a:r>
            <a:r>
              <a:rPr lang="en-US" altLang="ko-KR" dirty="0"/>
              <a:t>[</a:t>
            </a:r>
            <a:r>
              <a:rPr lang="ko-KR" altLang="en-US" dirty="0"/>
              <a:t>자연에 대한 존중의 윤리</a:t>
            </a:r>
            <a:r>
              <a:rPr lang="en-US" altLang="ko-KR" dirty="0"/>
              <a:t>] </a:t>
            </a:r>
            <a:r>
              <a:rPr lang="ko-KR" altLang="en-US" dirty="0"/>
              <a:t>논문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D49806-3650-4874-966B-E0CEE89B5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2925223"/>
            <a:ext cx="4489704" cy="2525458"/>
          </a:xfrm>
          <a:prstGeom prst="rect">
            <a:avLst/>
          </a:prstGeom>
          <a:noFill/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9D8157-29E4-408E-A563-E305A19B2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ko-KR" altLang="en-US" sz="1500" dirty="0"/>
              <a:t>자연에 대한 존중의 태도는 이성적 행위자에게 요구되는 도덕적 성품이나 태도라고 주장한다</a:t>
            </a:r>
            <a:r>
              <a:rPr lang="en-US" altLang="ko-KR" sz="1500" dirty="0"/>
              <a:t>. </a:t>
            </a:r>
            <a:r>
              <a:rPr lang="ko-KR" altLang="en-US" sz="1500" dirty="0"/>
              <a:t>이와 관련하여 이성적 행위자의 성품</a:t>
            </a:r>
            <a:r>
              <a:rPr lang="en-US" altLang="ko-KR" sz="1500" dirty="0"/>
              <a:t>(</a:t>
            </a:r>
            <a:r>
              <a:rPr lang="ko-KR" altLang="en-US" sz="1500" dirty="0"/>
              <a:t>성향</a:t>
            </a:r>
            <a:r>
              <a:rPr lang="en-US" altLang="ko-KR" sz="1500" dirty="0"/>
              <a:t>)</a:t>
            </a:r>
            <a:r>
              <a:rPr lang="ko-KR" altLang="en-US" sz="1500" dirty="0"/>
              <a:t>은</a:t>
            </a:r>
            <a:endParaRPr lang="en-US" altLang="ko-KR" sz="1500" dirty="0"/>
          </a:p>
          <a:p>
            <a:pPr>
              <a:lnSpc>
                <a:spcPct val="90000"/>
              </a:lnSpc>
            </a:pPr>
            <a:r>
              <a:rPr lang="en-US" altLang="ko-KR" sz="1500" dirty="0"/>
              <a:t>1.</a:t>
            </a:r>
            <a:r>
              <a:rPr lang="ko-KR" altLang="en-US" sz="1500" dirty="0"/>
              <a:t> 공평무사하게 목적을 실현할 수 있도록 도와주는 마음가짐</a:t>
            </a:r>
            <a:r>
              <a:rPr lang="en-US" altLang="ko-KR" sz="1500" dirty="0"/>
              <a:t>(</a:t>
            </a:r>
            <a:r>
              <a:rPr lang="ko-KR" altLang="en-US" sz="1500" dirty="0"/>
              <a:t>성품</a:t>
            </a:r>
            <a:r>
              <a:rPr lang="en-US" altLang="ko-KR" sz="1500" dirty="0"/>
              <a:t>)</a:t>
            </a:r>
            <a:r>
              <a:rPr lang="ko-KR" altLang="en-US" sz="1500" dirty="0"/>
              <a:t>이며</a:t>
            </a:r>
            <a:endParaRPr lang="en-US" altLang="ko-KR" sz="1500" dirty="0"/>
          </a:p>
          <a:p>
            <a:pPr>
              <a:lnSpc>
                <a:spcPct val="90000"/>
              </a:lnSpc>
            </a:pPr>
            <a:r>
              <a:rPr lang="en-US" altLang="ko-KR" sz="1500" dirty="0"/>
              <a:t>2.</a:t>
            </a:r>
            <a:r>
              <a:rPr lang="ko-KR" altLang="en-US" sz="1500" dirty="0"/>
              <a:t> 생명체 고유의 선을 조건부 의무로서 받아들이고</a:t>
            </a:r>
            <a:r>
              <a:rPr lang="en-US" altLang="ko-KR" sz="1500" dirty="0"/>
              <a:t>, </a:t>
            </a:r>
            <a:r>
              <a:rPr lang="ko-KR" altLang="en-US" sz="1500" dirty="0"/>
              <a:t>이를 도와주려는 마음가짐이며</a:t>
            </a:r>
            <a:endParaRPr lang="en-US" altLang="ko-KR" sz="1500" dirty="0"/>
          </a:p>
          <a:p>
            <a:pPr>
              <a:lnSpc>
                <a:spcPct val="90000"/>
              </a:lnSpc>
            </a:pPr>
            <a:r>
              <a:rPr lang="en-US" altLang="ko-KR" sz="1500" dirty="0"/>
              <a:t>3. </a:t>
            </a:r>
            <a:r>
              <a:rPr lang="ko-KR" altLang="en-US" sz="1500" dirty="0"/>
              <a:t>종을 이루는 개체들 또는 생명공동체의 선이 무엇인지를 경험하려는 마음가짐이다</a:t>
            </a:r>
            <a:r>
              <a:rPr lang="en-US" altLang="ko-KR" sz="1500" dirty="0"/>
              <a:t>.</a:t>
            </a:r>
          </a:p>
          <a:p>
            <a:pPr>
              <a:lnSpc>
                <a:spcPct val="90000"/>
              </a:lnSpc>
            </a:pPr>
            <a:r>
              <a:rPr lang="ko-KR" altLang="en-US" sz="1500" dirty="0"/>
              <a:t>이처럼 이성적이고 자율적인 행위자들은 생명체의 고유한 가치와 선을 실현하려는 신념체계와 도덕적 품성을 지녀야 한다</a:t>
            </a:r>
            <a:r>
              <a:rPr lang="en-US" altLang="ko-KR" sz="1500" dirty="0"/>
              <a:t>. </a:t>
            </a:r>
            <a:r>
              <a:rPr lang="ko-KR" altLang="en-US" sz="1500" dirty="0"/>
              <a:t>이것이 </a:t>
            </a:r>
            <a:r>
              <a:rPr lang="en-US" altLang="ko-KR" sz="1500" dirty="0"/>
              <a:t>‘</a:t>
            </a:r>
            <a:r>
              <a:rPr lang="ko-KR" altLang="en-US" sz="1500" dirty="0"/>
              <a:t>자연에 대한 생명중심적 입장</a:t>
            </a:r>
            <a:r>
              <a:rPr lang="en-US" altLang="ko-KR" sz="1500" dirty="0"/>
              <a:t>’</a:t>
            </a:r>
            <a:r>
              <a:rPr lang="ko-KR" altLang="en-US" sz="1500" dirty="0"/>
              <a:t>이다</a:t>
            </a:r>
            <a:r>
              <a:rPr lang="en-US" altLang="ko-KR" sz="1500" dirty="0"/>
              <a:t>.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88322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3D69C-9B15-4B8C-91C1-FEE4640B2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생명중심적 성품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BC2E97-F747-4C2C-9426-CD46148A0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모든 비인간 존재인 구성원들이 지구 생명 공동체의 동등한 구성원이라는 생각으로</a:t>
            </a:r>
            <a:r>
              <a:rPr lang="en-US" altLang="ko-KR" dirty="0"/>
              <a:t>, </a:t>
            </a:r>
            <a:r>
              <a:rPr lang="ko-KR" altLang="en-US" dirty="0"/>
              <a:t>인간 또한 지구 생명 공동체를 이루는 구성원이라는 믿음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전체로서 지구의 자연 생태계는 </a:t>
            </a:r>
            <a:r>
              <a:rPr lang="ko-KR" altLang="en-US" dirty="0" err="1"/>
              <a:t>상호의존적인</a:t>
            </a:r>
            <a:r>
              <a:rPr lang="ko-KR" altLang="en-US" dirty="0"/>
              <a:t> 관계적 요소들의 복잡한 그물로 이해할 수 있다는 믿음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각각의 개별 유기체</a:t>
            </a:r>
            <a:r>
              <a:rPr lang="en-US" altLang="ko-KR" dirty="0"/>
              <a:t>(</a:t>
            </a:r>
            <a:r>
              <a:rPr lang="ko-KR" altLang="en-US" dirty="0"/>
              <a:t>또는 생명체</a:t>
            </a:r>
            <a:r>
              <a:rPr lang="en-US" altLang="ko-KR" dirty="0"/>
              <a:t>)</a:t>
            </a:r>
            <a:r>
              <a:rPr lang="ko-KR" altLang="en-US" dirty="0"/>
              <a:t>들은 고유한 방식으로 생명</a:t>
            </a:r>
            <a:r>
              <a:rPr lang="en-US" altLang="ko-KR" dirty="0"/>
              <a:t>(</a:t>
            </a:r>
            <a:r>
              <a:rPr lang="ko-KR" altLang="en-US" dirty="0"/>
              <a:t>또는 삶</a:t>
            </a:r>
            <a:r>
              <a:rPr lang="en-US" altLang="ko-KR" dirty="0"/>
              <a:t>)</a:t>
            </a:r>
            <a:r>
              <a:rPr lang="ko-KR" altLang="en-US" dirty="0"/>
              <a:t>의 목적론적 중심으로 이해된다는 믿음이다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우리가 고유한 가치 개념에 관심을 갖든 아니면 장점을 지닌 기준들에 관심을 갖든</a:t>
            </a:r>
            <a:r>
              <a:rPr lang="en-US" altLang="ko-KR" dirty="0"/>
              <a:t>, </a:t>
            </a:r>
            <a:r>
              <a:rPr lang="ko-KR" altLang="en-US" dirty="0"/>
              <a:t>인간이 다른 나머지 종들보다 우월하다고 주장하는 것은 위의 세 가지 믿음에 비추어 볼 때</a:t>
            </a:r>
            <a:r>
              <a:rPr lang="en-US" altLang="ko-KR" dirty="0"/>
              <a:t>, </a:t>
            </a:r>
            <a:r>
              <a:rPr lang="ko-KR" altLang="en-US" dirty="0"/>
              <a:t>근거 없는 주장이다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030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AF7261-BD09-465C-AC36-D85E0B371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생명중심적 입장에 따라 </a:t>
            </a:r>
            <a:br>
              <a:rPr lang="en-US" altLang="ko-KR" dirty="0"/>
            </a:br>
            <a:r>
              <a:rPr lang="ko-KR" altLang="en-US" dirty="0"/>
              <a:t>네 가지 생명 존중의 규칙을 실천해야 한다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714406-302D-47FE-B133-B719F8426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유기체의 선을 해치는 일체의 행위를 금지하는 해악 금지의 규칙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유기체와 생명 공동체에 대해 간섭이나 제약을 가하지 않는 불간섭의 규칙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우리에게 기만당하고 속임을 당할 수 있는 동물의 서식지를 파괴하지 말 것을 강조하는 충실</a:t>
            </a:r>
            <a:r>
              <a:rPr lang="en-US" altLang="ko-KR" dirty="0"/>
              <a:t>(</a:t>
            </a:r>
            <a:r>
              <a:rPr lang="ko-KR" altLang="en-US" dirty="0"/>
              <a:t>성실</a:t>
            </a:r>
            <a:r>
              <a:rPr lang="en-US" altLang="ko-KR" dirty="0"/>
              <a:t>)</a:t>
            </a:r>
            <a:r>
              <a:rPr lang="ko-KR" altLang="en-US" dirty="0"/>
              <a:t>의 규칙</a:t>
            </a:r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도덕 행위자와 도덕 고려 대상이 되는 주체 사이에 균형이 깨졌을 때 이를 도덕 행위자가 떠맡아야 한다는 보상적</a:t>
            </a:r>
            <a:r>
              <a:rPr lang="en-US" altLang="ko-KR" dirty="0"/>
              <a:t>(</a:t>
            </a:r>
            <a:r>
              <a:rPr lang="ko-KR" altLang="en-US" dirty="0" err="1"/>
              <a:t>복원적</a:t>
            </a:r>
            <a:r>
              <a:rPr lang="en-US" altLang="ko-KR" dirty="0"/>
              <a:t>) </a:t>
            </a:r>
            <a:r>
              <a:rPr lang="ko-KR" altLang="en-US" dirty="0"/>
              <a:t>정의의 규칙</a:t>
            </a:r>
          </a:p>
        </p:txBody>
      </p:sp>
    </p:spTree>
    <p:extLst>
      <p:ext uri="{BB962C8B-B14F-4D97-AF65-F5344CB8AC3E}">
        <p14:creationId xmlns:p14="http://schemas.microsoft.com/office/powerpoint/2010/main" val="64046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290BC-3172-493A-9FF0-452A64C99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그러나 만약에 충돌을 회피할 수 없다면</a:t>
            </a:r>
            <a:r>
              <a:rPr lang="en-US" altLang="ko-KR" dirty="0"/>
              <a:t>……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108587-08C1-4161-9833-350BCD115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우리는 일반적으로 우선성의 원리를 적용할 수 있을 것이다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예를 들어 인간의 기본적 이해와 야생 동</a:t>
            </a:r>
            <a:r>
              <a:rPr lang="en-US" altLang="ko-KR" dirty="0"/>
              <a:t>, </a:t>
            </a:r>
            <a:r>
              <a:rPr lang="ko-KR" altLang="en-US" dirty="0"/>
              <a:t>식물의 이해가 충동할 때</a:t>
            </a:r>
            <a:r>
              <a:rPr lang="en-US" altLang="ko-KR" dirty="0"/>
              <a:t>, ‘</a:t>
            </a:r>
            <a:r>
              <a:rPr lang="ko-KR" altLang="en-US" dirty="0"/>
              <a:t>자기 방어 원칙</a:t>
            </a:r>
            <a:r>
              <a:rPr lang="en-US" altLang="ko-KR" dirty="0"/>
              <a:t>’</a:t>
            </a:r>
            <a:r>
              <a:rPr lang="ko-KR" altLang="en-US" dirty="0"/>
              <a:t>에 따라 인간의 이해관계를 우선할 수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또 새를 새장에 가두거나 덫을 놓아 야생 동물을 포획하는 인간의 부차적인 이해관계는 야생동물의 기본적인 이해관계와 충돌할 때</a:t>
            </a:r>
            <a:r>
              <a:rPr lang="en-US" altLang="ko-KR" dirty="0"/>
              <a:t>, ‘</a:t>
            </a:r>
            <a:r>
              <a:rPr lang="ko-KR" altLang="en-US" dirty="0"/>
              <a:t>비례와 균형의 원칙</a:t>
            </a:r>
            <a:r>
              <a:rPr lang="en-US" altLang="ko-KR" dirty="0"/>
              <a:t>’</a:t>
            </a:r>
            <a:r>
              <a:rPr lang="ko-KR" altLang="en-US" dirty="0"/>
              <a:t>에 따라 금지되어야 할 것이다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713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5EE334-ACD1-48CA-B41B-08EA78003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동물중심주의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4ED980-A960-46FE-A749-A0010E149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사례</a:t>
            </a:r>
            <a:r>
              <a:rPr lang="en-US" altLang="ko-KR" dirty="0"/>
              <a:t>1</a:t>
            </a:r>
          </a:p>
          <a:p>
            <a:r>
              <a:rPr lang="en-US" altLang="ko-KR" dirty="0"/>
              <a:t>2013</a:t>
            </a:r>
            <a:r>
              <a:rPr lang="ko-KR" altLang="en-US" dirty="0"/>
              <a:t>년 집을 잃은 고양이를 때려 죽인 </a:t>
            </a:r>
            <a:r>
              <a:rPr lang="en-US" altLang="ko-KR" dirty="0"/>
              <a:t>70</a:t>
            </a:r>
            <a:r>
              <a:rPr lang="ko-KR" altLang="en-US" dirty="0"/>
              <a:t>대 노인이 </a:t>
            </a:r>
            <a:r>
              <a:rPr lang="en-US" altLang="ko-KR" dirty="0"/>
              <a:t>50</a:t>
            </a:r>
            <a:r>
              <a:rPr lang="ko-KR" altLang="en-US" dirty="0"/>
              <a:t>만 원의 벌금을 선고받은 이후 자신의 동물을 학대하고 이를 말리던 시민을 폭행한 </a:t>
            </a:r>
            <a:r>
              <a:rPr lang="en-US" altLang="ko-KR" dirty="0"/>
              <a:t>50</a:t>
            </a:r>
            <a:r>
              <a:rPr lang="ko-KR" altLang="en-US" dirty="0"/>
              <a:t>대 남성이 법원으로부터 동물보호법 위반으로 </a:t>
            </a:r>
            <a:r>
              <a:rPr lang="en-US" altLang="ko-KR" dirty="0"/>
              <a:t>200</a:t>
            </a:r>
            <a:r>
              <a:rPr lang="ko-KR" altLang="en-US" dirty="0"/>
              <a:t>만 원의 벌금형을 선고받았다</a:t>
            </a:r>
            <a:r>
              <a:rPr lang="en-US" altLang="ko-KR" dirty="0"/>
              <a:t>. </a:t>
            </a:r>
            <a:r>
              <a:rPr lang="ko-KR" altLang="en-US" dirty="0"/>
              <a:t>이 남성은 태어난 지 겨우 </a:t>
            </a:r>
            <a:r>
              <a:rPr lang="en-US" altLang="ko-KR" dirty="0"/>
              <a:t>1</a:t>
            </a:r>
            <a:r>
              <a:rPr lang="ko-KR" altLang="en-US" dirty="0"/>
              <a:t>개월밖에 안 된 강아지의 머리를 손바닥으로 때리고</a:t>
            </a:r>
            <a:r>
              <a:rPr lang="en-US" altLang="ko-KR" dirty="0"/>
              <a:t>, </a:t>
            </a:r>
            <a:r>
              <a:rPr lang="ko-KR" altLang="en-US" dirty="0"/>
              <a:t>바닥에 </a:t>
            </a:r>
            <a:r>
              <a:rPr lang="ko-KR" altLang="en-US" dirty="0" err="1"/>
              <a:t>집어던지고</a:t>
            </a:r>
            <a:r>
              <a:rPr lang="en-US" altLang="ko-KR" dirty="0"/>
              <a:t>,</a:t>
            </a:r>
            <a:r>
              <a:rPr lang="ko-KR" altLang="en-US" dirty="0"/>
              <a:t> 목을 </a:t>
            </a:r>
            <a:r>
              <a:rPr lang="ko-KR" altLang="en-US" dirty="0" err="1"/>
              <a:t>짓눌러다리가</a:t>
            </a:r>
            <a:r>
              <a:rPr lang="ko-KR" altLang="en-US" dirty="0"/>
              <a:t> 부러지는 등 강아지를 학대했다</a:t>
            </a:r>
            <a:r>
              <a:rPr lang="en-US" altLang="ko-KR" dirty="0"/>
              <a:t>. </a:t>
            </a:r>
            <a:r>
              <a:rPr lang="ko-KR" altLang="en-US" dirty="0"/>
              <a:t>또 이 남성은 자신의 이런 행동을 말리는 노인에게 </a:t>
            </a:r>
            <a:r>
              <a:rPr lang="en-US" altLang="ko-KR" dirty="0"/>
              <a:t>‘</a:t>
            </a:r>
            <a:r>
              <a:rPr lang="ko-KR" altLang="en-US" dirty="0"/>
              <a:t>내 개를 내가 때리는데 당신이 무슨 상관이냐</a:t>
            </a:r>
            <a:r>
              <a:rPr lang="en-US" altLang="ko-KR" dirty="0"/>
              <a:t>’</a:t>
            </a:r>
            <a:r>
              <a:rPr lang="ko-KR" altLang="en-US" dirty="0"/>
              <a:t>며 노인의 얼굴을 때려 상해죄로 기소됐다</a:t>
            </a:r>
            <a:r>
              <a:rPr lang="en-US" altLang="ko-KR" dirty="0"/>
              <a:t>. </a:t>
            </a:r>
            <a:r>
              <a:rPr lang="ko-KR" altLang="en-US" dirty="0"/>
              <a:t>한편</a:t>
            </a:r>
            <a:r>
              <a:rPr lang="en-US" altLang="ko-KR" dirty="0"/>
              <a:t>, </a:t>
            </a:r>
            <a:r>
              <a:rPr lang="ko-KR" altLang="en-US" dirty="0"/>
              <a:t>동물보호법은 동물을 학대하는 사람에게 </a:t>
            </a:r>
            <a:r>
              <a:rPr lang="en-US" altLang="ko-KR" dirty="0"/>
              <a:t>1</a:t>
            </a:r>
            <a:r>
              <a:rPr lang="ko-KR" altLang="en-US" dirty="0"/>
              <a:t>천만원 이하의 벌금이나 </a:t>
            </a:r>
            <a:r>
              <a:rPr lang="en-US" altLang="ko-KR" dirty="0"/>
              <a:t>1</a:t>
            </a:r>
            <a:r>
              <a:rPr lang="ko-KR" altLang="en-US" dirty="0"/>
              <a:t>년 이하의 징역형을 명시하고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243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04301-60CA-49E1-A1EE-7419B777E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4.</a:t>
            </a:r>
            <a:r>
              <a:rPr lang="ko-KR" altLang="en-US" dirty="0"/>
              <a:t> </a:t>
            </a:r>
            <a:r>
              <a:rPr lang="ko-KR" altLang="en-US" dirty="0" err="1"/>
              <a:t>레오폴드의</a:t>
            </a:r>
            <a:r>
              <a:rPr lang="ko-KR" altLang="en-US" dirty="0"/>
              <a:t> 대지 윤리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E6EA93-EA48-4588-8F2D-319CF1D981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ko-KR" altLang="en-US" sz="1500"/>
              <a:t>대지 윤리와 심층 생태론은 대표적인 전체론적</a:t>
            </a:r>
            <a:r>
              <a:rPr lang="en-US" altLang="ko-KR" sz="1500"/>
              <a:t>(Holistic, </a:t>
            </a:r>
            <a:r>
              <a:rPr lang="ko-KR" altLang="en-US" sz="1500"/>
              <a:t>전일주의적</a:t>
            </a:r>
            <a:r>
              <a:rPr lang="en-US" altLang="ko-KR" sz="1500"/>
              <a:t>)</a:t>
            </a:r>
            <a:r>
              <a:rPr lang="ko-KR" altLang="en-US" sz="1500"/>
              <a:t>환경윤리이다</a:t>
            </a:r>
            <a:r>
              <a:rPr lang="en-US" altLang="ko-KR" sz="1500"/>
              <a:t>. </a:t>
            </a:r>
            <a:r>
              <a:rPr lang="ko-KR" altLang="en-US" sz="1500"/>
              <a:t>환경에 관한 전체론적 관점은 생태중심주의를 말하는데</a:t>
            </a:r>
            <a:r>
              <a:rPr lang="en-US" altLang="ko-KR" sz="1500"/>
              <a:t>, </a:t>
            </a:r>
            <a:r>
              <a:rPr lang="ko-KR" altLang="en-US" sz="1500"/>
              <a:t>이것은 살아 있는 동</a:t>
            </a:r>
            <a:r>
              <a:rPr lang="en-US" altLang="ko-KR" sz="1500"/>
              <a:t>, </a:t>
            </a:r>
            <a:r>
              <a:rPr lang="ko-KR" altLang="en-US" sz="1500"/>
              <a:t>식물은 물론</a:t>
            </a:r>
            <a:r>
              <a:rPr lang="en-US" altLang="ko-KR" sz="1500"/>
              <a:t>, </a:t>
            </a:r>
            <a:r>
              <a:rPr lang="ko-KR" altLang="en-US" sz="1500"/>
              <a:t>바위</a:t>
            </a:r>
            <a:r>
              <a:rPr lang="en-US" altLang="ko-KR" sz="1500"/>
              <a:t>, </a:t>
            </a:r>
            <a:r>
              <a:rPr lang="ko-KR" altLang="en-US" sz="1500"/>
              <a:t>강</a:t>
            </a:r>
            <a:r>
              <a:rPr lang="en-US" altLang="ko-KR" sz="1500"/>
              <a:t>, </a:t>
            </a:r>
            <a:r>
              <a:rPr lang="ko-KR" altLang="en-US" sz="1500"/>
              <a:t>광물들을 포함하는 무생물</a:t>
            </a:r>
            <a:r>
              <a:rPr lang="en-US" altLang="ko-KR" sz="1500"/>
              <a:t>, </a:t>
            </a:r>
            <a:r>
              <a:rPr lang="ko-KR" altLang="en-US" sz="1500"/>
              <a:t>즉 지구 환경 전체가 그 자체로 내재적 가치를 갖는다고 주장한다</a:t>
            </a:r>
            <a:r>
              <a:rPr lang="en-US" altLang="ko-KR" sz="1500"/>
              <a:t>. </a:t>
            </a:r>
          </a:p>
          <a:p>
            <a:pPr>
              <a:lnSpc>
                <a:spcPct val="90000"/>
              </a:lnSpc>
            </a:pPr>
            <a:r>
              <a:rPr lang="ko-KR" altLang="en-US" sz="1500"/>
              <a:t>인간의 자연에 대한 도덕적 배려</a:t>
            </a:r>
            <a:r>
              <a:rPr lang="en-US" altLang="ko-KR" sz="1500"/>
              <a:t>(</a:t>
            </a:r>
            <a:r>
              <a:rPr lang="ko-KR" altLang="en-US" sz="1500"/>
              <a:t>또는 고려</a:t>
            </a:r>
            <a:r>
              <a:rPr lang="en-US" altLang="ko-KR" sz="1500"/>
              <a:t>)</a:t>
            </a:r>
            <a:r>
              <a:rPr lang="ko-KR" altLang="en-US" sz="1500"/>
              <a:t>의 범위를 가장 포괄적으로 확장하고 있는 생태중심주의는 근대 서양의 이분법적인 관점처럼 인간을 자연과 엄격하게 분리</a:t>
            </a:r>
            <a:r>
              <a:rPr lang="en-US" altLang="ko-KR" sz="1500"/>
              <a:t>, </a:t>
            </a:r>
            <a:r>
              <a:rPr lang="ko-KR" altLang="en-US" sz="1500"/>
              <a:t>독립시키는 것이 아니라 오히려 인간을 자연의 일부로 파악하는 관점이다</a:t>
            </a:r>
            <a:r>
              <a:rPr lang="en-US" altLang="ko-KR" sz="1500"/>
              <a:t>. </a:t>
            </a:r>
          </a:p>
          <a:p>
            <a:pPr>
              <a:lnSpc>
                <a:spcPct val="90000"/>
              </a:lnSpc>
            </a:pPr>
            <a:endParaRPr lang="ko-KR" altLang="en-US" sz="150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9A1A9D-3A54-4962-9FFE-0EBD3E14B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979" y="2465294"/>
            <a:ext cx="3368339" cy="37116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7935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753EC-9C42-46DD-B614-48BE74488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알도 </a:t>
            </a:r>
            <a:r>
              <a:rPr lang="ko-KR" altLang="en-US" dirty="0" err="1"/>
              <a:t>레오폴드의</a:t>
            </a:r>
            <a:r>
              <a:rPr lang="ko-KR" altLang="en-US" dirty="0"/>
              <a:t> </a:t>
            </a:r>
            <a:r>
              <a:rPr lang="en-US" altLang="ko-KR" dirty="0"/>
              <a:t>[</a:t>
            </a:r>
            <a:r>
              <a:rPr lang="ko-KR" altLang="en-US" dirty="0"/>
              <a:t>모래 군의 </a:t>
            </a:r>
            <a:r>
              <a:rPr lang="ko-KR" altLang="en-US" dirty="0" err="1"/>
              <a:t>열두</a:t>
            </a:r>
            <a:r>
              <a:rPr lang="ko-KR" altLang="en-US" dirty="0"/>
              <a:t> 달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9DCED3-9865-49C3-ABBD-D76A4E8FA3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ko-KR" altLang="en-US" sz="1500" dirty="0"/>
              <a:t>대지</a:t>
            </a:r>
            <a:r>
              <a:rPr lang="en-US" altLang="ko-KR" sz="1500" dirty="0"/>
              <a:t>(Land, </a:t>
            </a:r>
            <a:r>
              <a:rPr lang="ko-KR" altLang="en-US" sz="1500" dirty="0"/>
              <a:t>땅</a:t>
            </a:r>
            <a:r>
              <a:rPr lang="en-US" altLang="ko-KR" sz="1500" dirty="0"/>
              <a:t>) </a:t>
            </a:r>
            <a:r>
              <a:rPr lang="ko-KR" altLang="en-US" sz="1500" dirty="0"/>
              <a:t>그 자체를 도덕의 영역에 포함시키는 새로운 윤리</a:t>
            </a:r>
            <a:r>
              <a:rPr lang="en-US" altLang="ko-KR" sz="1500" dirty="0"/>
              <a:t>, </a:t>
            </a:r>
            <a:r>
              <a:rPr lang="ko-KR" altLang="en-US" sz="1500" dirty="0"/>
              <a:t>즉 대지 윤리를 주장한다</a:t>
            </a:r>
            <a:r>
              <a:rPr lang="en-US" altLang="ko-KR" sz="1500" dirty="0"/>
              <a:t>. </a:t>
            </a:r>
            <a:r>
              <a:rPr lang="ko-KR" altLang="en-US" sz="1500" dirty="0"/>
              <a:t>그는 대지가 정복자인 인간을 위한 노예이자 하인이라는 사고가 하나의 몽상에 지나지 않으며</a:t>
            </a:r>
            <a:r>
              <a:rPr lang="en-US" altLang="ko-KR" sz="1500" dirty="0"/>
              <a:t>, </a:t>
            </a:r>
            <a:r>
              <a:rPr lang="ko-KR" altLang="en-US" sz="1500" dirty="0"/>
              <a:t>인간이 토양과 물</a:t>
            </a:r>
            <a:r>
              <a:rPr lang="en-US" altLang="ko-KR" sz="1500" dirty="0"/>
              <a:t>, </a:t>
            </a:r>
            <a:r>
              <a:rPr lang="ko-KR" altLang="en-US" sz="1500" dirty="0"/>
              <a:t>동식물 등과 함께 하나의 공동체 안에서 서로 의지하며</a:t>
            </a:r>
            <a:r>
              <a:rPr lang="en-US" altLang="ko-KR" sz="1500" dirty="0"/>
              <a:t>, </a:t>
            </a:r>
            <a:r>
              <a:rPr lang="ko-KR" altLang="en-US" sz="1500" dirty="0"/>
              <a:t>평범한 시민으로서 역할을 다하게 될 때</a:t>
            </a:r>
            <a:r>
              <a:rPr lang="en-US" altLang="ko-KR" sz="1500" dirty="0"/>
              <a:t>, ‘</a:t>
            </a:r>
            <a:r>
              <a:rPr lang="ko-KR" altLang="en-US" sz="1500" dirty="0"/>
              <a:t>대지 윤리</a:t>
            </a:r>
            <a:r>
              <a:rPr lang="en-US" altLang="ko-KR" sz="1500" dirty="0"/>
              <a:t>’</a:t>
            </a:r>
            <a:r>
              <a:rPr lang="ko-KR" altLang="en-US" sz="1500" dirty="0"/>
              <a:t>가 비로소 실현된다고 주장한다</a:t>
            </a:r>
            <a:r>
              <a:rPr lang="en-US" altLang="ko-KR" sz="1500" dirty="0"/>
              <a:t>. </a:t>
            </a:r>
          </a:p>
          <a:p>
            <a:pPr>
              <a:lnSpc>
                <a:spcPct val="90000"/>
              </a:lnSpc>
            </a:pPr>
            <a:r>
              <a:rPr lang="ko-KR" altLang="en-US" sz="1500" dirty="0"/>
              <a:t>윤리를 진화의 관점에서 해석하는 다윈의 영향을 받은 </a:t>
            </a:r>
            <a:r>
              <a:rPr lang="ko-KR" altLang="en-US" sz="1500" dirty="0" err="1"/>
              <a:t>레오폴드는</a:t>
            </a:r>
            <a:r>
              <a:rPr lang="ko-KR" altLang="en-US" sz="1500" dirty="0"/>
              <a:t> 윤리가 인간의 영역을 넘어 대지 그 자체를 포함해야 한다고 보았다</a:t>
            </a:r>
            <a:r>
              <a:rPr lang="en-US" altLang="ko-KR" sz="1500" dirty="0"/>
              <a:t>. </a:t>
            </a:r>
            <a:r>
              <a:rPr lang="ko-KR" altLang="en-US" sz="1500" dirty="0"/>
              <a:t>그는 개인 간의 관계를 다루었던 최초의 윤리는 최종적으로 대지와 그 위에서 살아가고 있는 모든 존재들 사이의 관계를 다루는 방향으로 진화할 것이라고 주장한다</a:t>
            </a:r>
            <a:r>
              <a:rPr lang="en-US" altLang="ko-KR" sz="1500" dirty="0"/>
              <a:t>. </a:t>
            </a:r>
            <a:r>
              <a:rPr lang="ko-KR" altLang="en-US" sz="1500" dirty="0"/>
              <a:t>즉 윤리의 이와 같은 방향은 </a:t>
            </a:r>
            <a:r>
              <a:rPr lang="en-US" altLang="ko-KR" sz="1500" dirty="0"/>
              <a:t>‘</a:t>
            </a:r>
            <a:r>
              <a:rPr lang="ko-KR" altLang="en-US" sz="1500" dirty="0"/>
              <a:t>진화론적 가능성이며 생태학적 필연성</a:t>
            </a:r>
            <a:r>
              <a:rPr lang="en-US" altLang="ko-KR" sz="1500" dirty="0"/>
              <a:t>’</a:t>
            </a:r>
            <a:r>
              <a:rPr lang="ko-KR" altLang="en-US" sz="1500" dirty="0"/>
              <a:t>이라는 것이다</a:t>
            </a:r>
            <a:r>
              <a:rPr lang="en-US" altLang="ko-KR" sz="1500" dirty="0"/>
              <a:t>. </a:t>
            </a:r>
            <a:endParaRPr lang="ko-KR" altLang="en-US" sz="15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3A32277-9EDC-4687-BE23-69A4EB8B2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2340" y="2194560"/>
            <a:ext cx="2899479" cy="39867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7480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28702-0DF8-43F8-81ED-114A85843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7D6BB3-3D4E-409E-9E12-088E74E03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“</a:t>
            </a:r>
            <a:r>
              <a:rPr lang="ko-KR" altLang="en-US" dirty="0"/>
              <a:t>최초의 윤리는 개인 간의 관계를 다루었다</a:t>
            </a:r>
            <a:r>
              <a:rPr lang="en-US" altLang="ko-KR" dirty="0"/>
              <a:t>. ……</a:t>
            </a:r>
            <a:r>
              <a:rPr lang="ko-KR" altLang="en-US" dirty="0"/>
              <a:t>그 다음 </a:t>
            </a:r>
            <a:r>
              <a:rPr lang="ko-KR" altLang="en-US" dirty="0" err="1"/>
              <a:t>개인과</a:t>
            </a:r>
            <a:r>
              <a:rPr lang="ko-KR" altLang="en-US" dirty="0"/>
              <a:t> 사회의 관계로 확장되었다</a:t>
            </a:r>
            <a:r>
              <a:rPr lang="en-US" altLang="ko-KR" dirty="0"/>
              <a:t>. </a:t>
            </a:r>
            <a:r>
              <a:rPr lang="ko-KR" altLang="en-US" dirty="0"/>
              <a:t>그러나 아직 인간과 토지 및 그 위에서 살아가는 동식물과의 관계를 다루는 윤리는 없다</a:t>
            </a:r>
            <a:r>
              <a:rPr lang="en-US" altLang="ko-KR" dirty="0"/>
              <a:t>. “</a:t>
            </a:r>
          </a:p>
          <a:p>
            <a:r>
              <a:rPr lang="en-US" altLang="ko-KR" dirty="0"/>
              <a:t>“</a:t>
            </a:r>
            <a:r>
              <a:rPr lang="ko-KR" altLang="en-US" dirty="0"/>
              <a:t>아직 우리에게 대지 윤리는 없다</a:t>
            </a:r>
            <a:r>
              <a:rPr lang="en-US" altLang="ko-KR" dirty="0"/>
              <a:t>. </a:t>
            </a:r>
            <a:r>
              <a:rPr lang="ko-KR" altLang="en-US" dirty="0"/>
              <a:t>그러나 적어도 경제적 이익과 상관없이 새들이 생명에 대한 권리를 갖는다는 수준까지는 이르렀다</a:t>
            </a:r>
            <a:r>
              <a:rPr lang="en-US" altLang="ko-KR" dirty="0"/>
              <a:t>. </a:t>
            </a:r>
            <a:r>
              <a:rPr lang="ko-KR" altLang="en-US" dirty="0"/>
              <a:t>대지 윤리는 인류의 역할을 대지 공동체의 정복자에서 그것의 평범한 구성원이자 시민으로 변화시킨다</a:t>
            </a:r>
            <a:r>
              <a:rPr lang="en-US" altLang="ko-KR" dirty="0"/>
              <a:t>. </a:t>
            </a:r>
            <a:r>
              <a:rPr lang="ko-KR" altLang="en-US" dirty="0"/>
              <a:t>대지 윤리는 인류의 동료 구성원에 대한 존중</a:t>
            </a:r>
            <a:r>
              <a:rPr lang="en-US" altLang="ko-KR" dirty="0"/>
              <a:t>, </a:t>
            </a:r>
            <a:r>
              <a:rPr lang="ko-KR" altLang="en-US" dirty="0"/>
              <a:t>그리고 공동체 자체에 대한 존중을 필연적으로 수반한다</a:t>
            </a:r>
            <a:r>
              <a:rPr lang="en-US" altLang="ko-KR" dirty="0"/>
              <a:t>.”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7038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8DC177-2596-47D9-BC65-CBBCE2195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심층생태론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6499F6-4040-4638-88DE-DF09D6FAA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심층 생태론</a:t>
            </a:r>
            <a:r>
              <a:rPr lang="en-US" altLang="ko-KR" dirty="0"/>
              <a:t>(</a:t>
            </a:r>
            <a:r>
              <a:rPr lang="ko-KR" altLang="en-US" dirty="0"/>
              <a:t>또는 근본 생태론</a:t>
            </a:r>
            <a:r>
              <a:rPr lang="en-US" altLang="ko-KR" dirty="0"/>
              <a:t>)</a:t>
            </a:r>
            <a:r>
              <a:rPr lang="ko-KR" altLang="en-US" dirty="0"/>
              <a:t>은 대지 윤리처럼 자연이란 인간의 이해관계와는 무관하게 그 자체로서 가치를 지닌다</a:t>
            </a:r>
            <a:r>
              <a:rPr lang="en-US" altLang="ko-KR" dirty="0"/>
              <a:t>(</a:t>
            </a:r>
            <a:r>
              <a:rPr lang="ko-KR" altLang="en-US" dirty="0"/>
              <a:t>내재적 가치</a:t>
            </a:r>
            <a:r>
              <a:rPr lang="en-US" altLang="ko-KR" dirty="0"/>
              <a:t>)</a:t>
            </a:r>
            <a:r>
              <a:rPr lang="ko-KR" altLang="en-US" dirty="0"/>
              <a:t>는 입장이다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특히 자연을 바라보는 인간의 세계관에 대해 근본적</a:t>
            </a:r>
            <a:r>
              <a:rPr lang="en-US" altLang="ko-KR" dirty="0"/>
              <a:t>, </a:t>
            </a:r>
            <a:r>
              <a:rPr lang="ko-KR" altLang="en-US" dirty="0"/>
              <a:t>즉 심층적인 변화를 촉구하는 심층 생태론은 서구 선진국 중심의 환경 운동이 </a:t>
            </a:r>
            <a:r>
              <a:rPr lang="en-US" altLang="ko-KR" dirty="0"/>
              <a:t>‘</a:t>
            </a:r>
            <a:r>
              <a:rPr lang="ko-KR" altLang="en-US" dirty="0"/>
              <a:t>피상적</a:t>
            </a:r>
            <a:r>
              <a:rPr lang="en-US" altLang="ko-KR" dirty="0"/>
              <a:t>’</a:t>
            </a:r>
            <a:r>
              <a:rPr lang="ko-KR" altLang="en-US" dirty="0"/>
              <a:t>인 것에 불과한 것이라고 비판하면서 좀 더 적극적인 실천 운동을 지향한다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대표적인 심층 생태론자인 </a:t>
            </a:r>
            <a:r>
              <a:rPr lang="ko-KR" altLang="en-US" dirty="0" err="1"/>
              <a:t>아르네</a:t>
            </a:r>
            <a:r>
              <a:rPr lang="ko-KR" altLang="en-US" dirty="0"/>
              <a:t> </a:t>
            </a:r>
            <a:r>
              <a:rPr lang="ko-KR" altLang="en-US" dirty="0" err="1"/>
              <a:t>네스는</a:t>
            </a:r>
            <a:r>
              <a:rPr lang="ko-KR" altLang="en-US" dirty="0"/>
              <a:t> </a:t>
            </a:r>
            <a:r>
              <a:rPr lang="en-US" altLang="ko-KR" dirty="0"/>
              <a:t>“</a:t>
            </a:r>
            <a:r>
              <a:rPr lang="ko-KR" altLang="en-US" dirty="0"/>
              <a:t>피상 생태 운동과 심층적이고 멀리 바라보는 생태 운동</a:t>
            </a:r>
            <a:r>
              <a:rPr lang="en-US" altLang="ko-KR" dirty="0"/>
              <a:t>”</a:t>
            </a:r>
            <a:r>
              <a:rPr lang="ko-KR" altLang="en-US" dirty="0"/>
              <a:t>이라는 글에서 자연에 대한 우리의 인식과 가치</a:t>
            </a:r>
            <a:r>
              <a:rPr lang="en-US" altLang="ko-KR" dirty="0"/>
              <a:t>, </a:t>
            </a:r>
            <a:r>
              <a:rPr lang="ko-KR" altLang="en-US" dirty="0"/>
              <a:t>생활양식을 근본부터 바꾸는 패러다임을 전환해야 한다고 주장한다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667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79188E-E2FB-4E18-B1A6-AE4BCD887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심층 생태론의 근본 강령 </a:t>
            </a:r>
            <a:r>
              <a:rPr lang="en-US" altLang="ko-KR" dirty="0"/>
              <a:t>8</a:t>
            </a:r>
            <a:r>
              <a:rPr lang="ko-KR" altLang="en-US" dirty="0"/>
              <a:t>가지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0B982DB9-3B43-4C95-978C-868AA9A42A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2526753"/>
              </p:ext>
            </p:extLst>
          </p:nvPr>
        </p:nvGraphicFramePr>
        <p:xfrm>
          <a:off x="1280160" y="2190749"/>
          <a:ext cx="9628632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526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6C1F1D6-454D-46BF-9A13-B6449DD1F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306686AC-98D7-48B3-A8B3-D948C7AF07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6186363"/>
              </p:ext>
            </p:extLst>
          </p:nvPr>
        </p:nvGraphicFramePr>
        <p:xfrm>
          <a:off x="1280160" y="2190749"/>
          <a:ext cx="9628632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798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57AF1D-D786-4476-8345-CA7302CE1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이렇게 볼 때</a:t>
            </a:r>
            <a:r>
              <a:rPr lang="en-US" altLang="ko-KR" dirty="0"/>
              <a:t>, </a:t>
            </a:r>
            <a:r>
              <a:rPr lang="ko-KR" altLang="en-US" dirty="0"/>
              <a:t>심층 생태론은 </a:t>
            </a:r>
            <a:r>
              <a:rPr lang="en-US" altLang="ko-KR" dirty="0"/>
              <a:t>‘</a:t>
            </a:r>
            <a:r>
              <a:rPr lang="ko-KR" altLang="en-US" dirty="0">
                <a:solidFill>
                  <a:srgbClr val="FF0000"/>
                </a:solidFill>
              </a:rPr>
              <a:t>큰 자아실현</a:t>
            </a:r>
            <a:r>
              <a:rPr lang="en-US" altLang="ko-KR" dirty="0"/>
              <a:t>’</a:t>
            </a:r>
            <a:r>
              <a:rPr lang="ko-KR" altLang="en-US" dirty="0"/>
              <a:t>과 함께 개체 중심적 생명 평등이 아니라 전일적 관점에 기초한 </a:t>
            </a:r>
            <a:r>
              <a:rPr lang="en-US" altLang="ko-KR" dirty="0"/>
              <a:t>‘</a:t>
            </a:r>
            <a:r>
              <a:rPr lang="ko-KR" altLang="en-US" dirty="0"/>
              <a:t>생명 중심적 평등</a:t>
            </a:r>
            <a:r>
              <a:rPr lang="en-US" altLang="ko-KR" dirty="0"/>
              <a:t>’</a:t>
            </a:r>
            <a:r>
              <a:rPr lang="ko-KR" altLang="en-US" dirty="0"/>
              <a:t>을 지향한다고 할 수 있다</a:t>
            </a:r>
            <a:r>
              <a:rPr lang="en-US" altLang="ko-KR" dirty="0"/>
              <a:t>. </a:t>
            </a:r>
            <a:r>
              <a:rPr lang="ko-KR" altLang="en-US" dirty="0"/>
              <a:t>즉 </a:t>
            </a:r>
            <a:r>
              <a:rPr lang="en-US" altLang="ko-KR" dirty="0"/>
              <a:t>“</a:t>
            </a:r>
            <a:r>
              <a:rPr lang="ko-KR" altLang="en-US" dirty="0"/>
              <a:t>많은 종교적 전통은 큰 자아실현이라는 심층 생태론의 규범과</a:t>
            </a:r>
            <a:r>
              <a:rPr lang="en-US" altLang="ko-KR" dirty="0"/>
              <a:t>, </a:t>
            </a:r>
            <a:r>
              <a:rPr lang="ko-KR" altLang="en-US" dirty="0"/>
              <a:t>고립된 자아로 정의되는 근대 서구적 자아를 넘어선다</a:t>
            </a:r>
            <a:r>
              <a:rPr lang="en-US" altLang="ko-KR" dirty="0"/>
              <a:t>. </a:t>
            </a:r>
            <a:r>
              <a:rPr lang="ko-KR" altLang="en-US" dirty="0"/>
              <a:t>우리 자신을 고립된 경쟁적인 자아로 보지 않고 가족과 친구</a:t>
            </a:r>
            <a:r>
              <a:rPr lang="en-US" altLang="ko-KR" dirty="0"/>
              <a:t>, </a:t>
            </a:r>
            <a:r>
              <a:rPr lang="ko-KR" altLang="en-US" dirty="0"/>
              <a:t>궁국적으로 모든 인간과 하나가 될 때</a:t>
            </a:r>
            <a:r>
              <a:rPr lang="en-US" altLang="ko-KR" dirty="0"/>
              <a:t>, </a:t>
            </a:r>
            <a:r>
              <a:rPr lang="ko-KR" altLang="en-US" dirty="0"/>
              <a:t>우리는 정신적으로 성장한다</a:t>
            </a:r>
            <a:r>
              <a:rPr lang="en-US" altLang="ko-KR" dirty="0"/>
              <a:t>. </a:t>
            </a:r>
            <a:r>
              <a:rPr lang="ko-KR" altLang="en-US" dirty="0"/>
              <a:t>그러나 심층 생태론에서는 자아의 더 큰 성숙을 위해 인간을 넘어 모든 자연과의 일체화를 추구한다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생명계에 존재하는 모든 생명은 생명으로서 번성할 권리를 가지며</a:t>
            </a:r>
            <a:r>
              <a:rPr lang="en-US" altLang="ko-KR" dirty="0"/>
              <a:t>, </a:t>
            </a:r>
            <a:r>
              <a:rPr lang="ko-KR" altLang="en-US" dirty="0"/>
              <a:t>자기 나름의 생명을 전개하고</a:t>
            </a:r>
            <a:r>
              <a:rPr lang="en-US" altLang="ko-KR" dirty="0"/>
              <a:t>, </a:t>
            </a:r>
            <a:r>
              <a:rPr lang="ko-KR" altLang="en-US" dirty="0"/>
              <a:t>큰 자아의 맥락 안에서 자아를 실현할 권리를 갖고 있다</a:t>
            </a:r>
            <a:r>
              <a:rPr lang="en-US" altLang="ko-KR" dirty="0"/>
              <a:t>. </a:t>
            </a:r>
            <a:r>
              <a:rPr lang="ko-KR" altLang="en-US" dirty="0"/>
              <a:t>모든 유기체와 </a:t>
            </a:r>
            <a:r>
              <a:rPr lang="ko-KR" altLang="en-US" dirty="0" err="1"/>
              <a:t>생태권</a:t>
            </a:r>
            <a:r>
              <a:rPr lang="ko-KR" altLang="en-US" dirty="0"/>
              <a:t> 안에 존재하는 모든 실재는 상호 긴밀한 전체의 한 부분으로 본질적으로 가치에서 평등하다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88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A565CC-A84C-44F3-9570-46FFD1A4F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심층 생태론 비판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B71C4F-61B3-4F5A-8F14-9A29728BC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심층 생태론에 대한 가장 일반적인 비판은 전일적 관점에 기초한 </a:t>
            </a:r>
            <a:r>
              <a:rPr lang="en-US" altLang="ko-KR" dirty="0"/>
              <a:t>‘</a:t>
            </a:r>
            <a:r>
              <a:rPr lang="ko-KR" altLang="en-US" dirty="0"/>
              <a:t>생명 중심적 평등‘</a:t>
            </a:r>
            <a:r>
              <a:rPr lang="en-US" altLang="ko-KR" dirty="0"/>
              <a:t>, </a:t>
            </a:r>
            <a:r>
              <a:rPr lang="ko-KR" altLang="en-US" dirty="0"/>
              <a:t>즉 생명 공동체의 선을 우선하기 때문에 환경 파시즘 또는 인간 혐오주의로 비춰진다는 것이다</a:t>
            </a:r>
            <a:r>
              <a:rPr lang="en-US" altLang="ko-KR" dirty="0"/>
              <a:t>. </a:t>
            </a:r>
            <a:r>
              <a:rPr lang="ko-KR" altLang="en-US" dirty="0"/>
              <a:t>인도의 한 생태학자는 심층 생태론을 후진국의 빈민과 농부들에게 적용할 경우 끔찍한 결과를 초래할 것이라고 비판한다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생명 중심적 평등에 기초하여 야생 자연 지역을 보전하기 위한 정책을 도입하게 되면 인도의 가난한 사람들은 그 지역에서 쫓겨나게 될 것이다</a:t>
            </a:r>
            <a:r>
              <a:rPr lang="en-US" altLang="ko-KR" dirty="0"/>
              <a:t>. </a:t>
            </a:r>
            <a:r>
              <a:rPr lang="ko-KR" altLang="en-US" dirty="0"/>
              <a:t>이 점에서 심층 생태론은 서구 제국주의 논리라는 비판에 부딪친다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318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435685-B29D-4324-A565-27AEA366E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사례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E9ADE-3564-4465-8F88-9B8946C44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2013</a:t>
            </a:r>
            <a:r>
              <a:rPr lang="ko-KR" altLang="en-US" dirty="0"/>
              <a:t>년 </a:t>
            </a:r>
            <a:r>
              <a:rPr lang="en-US" altLang="ko-KR" dirty="0"/>
              <a:t>3</a:t>
            </a:r>
            <a:r>
              <a:rPr lang="ko-KR" altLang="en-US" dirty="0"/>
              <a:t>월</a:t>
            </a:r>
            <a:r>
              <a:rPr lang="en-US" altLang="ko-KR" dirty="0"/>
              <a:t>, </a:t>
            </a:r>
            <a:r>
              <a:rPr lang="ko-KR" altLang="en-US" dirty="0"/>
              <a:t>서울시는 아시아 최초로 불법 포획된 </a:t>
            </a:r>
            <a:r>
              <a:rPr lang="ko-KR" altLang="en-US" dirty="0" err="1"/>
              <a:t>남방큰돌고래인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 err="1"/>
              <a:t>제돌이</a:t>
            </a:r>
            <a:r>
              <a:rPr lang="en-US" altLang="ko-KR" dirty="0"/>
              <a:t>’</a:t>
            </a:r>
            <a:r>
              <a:rPr lang="ko-KR" altLang="en-US" dirty="0"/>
              <a:t>의 쇼를 중단하고 방사하기로 결정했다</a:t>
            </a:r>
            <a:r>
              <a:rPr lang="en-US" altLang="ko-KR" dirty="0"/>
              <a:t>. </a:t>
            </a:r>
            <a:r>
              <a:rPr lang="ko-KR" altLang="en-US" dirty="0"/>
              <a:t>서울 대공원측은 그동안 환경단체</a:t>
            </a:r>
            <a:r>
              <a:rPr lang="en-US" altLang="ko-KR" dirty="0"/>
              <a:t>(</a:t>
            </a:r>
            <a:r>
              <a:rPr lang="ko-KR" altLang="en-US" dirty="0"/>
              <a:t>동물자유연대</a:t>
            </a:r>
            <a:r>
              <a:rPr lang="en-US" altLang="ko-KR" dirty="0"/>
              <a:t>)</a:t>
            </a:r>
            <a:r>
              <a:rPr lang="ko-KR" altLang="en-US" dirty="0"/>
              <a:t>들로부터 돌고래쇼가 불법으로 포획된 돌고래에 대한 학대라는 비판을 받아왔다</a:t>
            </a:r>
            <a:r>
              <a:rPr lang="en-US" altLang="ko-KR" dirty="0"/>
              <a:t>. </a:t>
            </a:r>
            <a:r>
              <a:rPr lang="ko-KR" altLang="en-US" dirty="0" err="1"/>
              <a:t>제돌이는</a:t>
            </a:r>
            <a:r>
              <a:rPr lang="ko-KR" altLang="en-US" dirty="0"/>
              <a:t> </a:t>
            </a:r>
            <a:r>
              <a:rPr lang="en-US" altLang="ko-KR" dirty="0"/>
              <a:t>2009</a:t>
            </a:r>
            <a:r>
              <a:rPr lang="ko-KR" altLang="en-US" dirty="0"/>
              <a:t>년 제주도 앞바다에서 포획되어 상업적 목적으로 이용되어 왔다</a:t>
            </a:r>
            <a:r>
              <a:rPr lang="en-US" altLang="ko-KR" dirty="0"/>
              <a:t>. </a:t>
            </a:r>
            <a:r>
              <a:rPr lang="ko-KR" altLang="en-US" dirty="0"/>
              <a:t>적응 기간을 거쳐 방사된 </a:t>
            </a:r>
            <a:r>
              <a:rPr lang="ko-KR" altLang="en-US" dirty="0" err="1"/>
              <a:t>제돌이는</a:t>
            </a:r>
            <a:r>
              <a:rPr lang="ko-KR" altLang="en-US" dirty="0"/>
              <a:t> 현재 더 살찌고 건강한 모습으로 다른 돌고래 무리들과 함께 잘 적응하고 있는 것으로 관찰되고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778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55E8C5-6289-406C-BAA6-51D01C132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돌고래 </a:t>
            </a:r>
            <a:r>
              <a:rPr lang="ko-KR" altLang="en-US" dirty="0" err="1"/>
              <a:t>제돌이의</a:t>
            </a:r>
            <a:r>
              <a:rPr lang="ko-KR" altLang="en-US" dirty="0"/>
              <a:t> 푸른 귀향 </a:t>
            </a:r>
            <a:r>
              <a:rPr lang="en-US" altLang="ko-KR" dirty="0"/>
              <a:t>2013</a:t>
            </a:r>
            <a:r>
              <a:rPr lang="ko-KR" altLang="en-US" dirty="0"/>
              <a:t>년 </a:t>
            </a:r>
            <a:r>
              <a:rPr lang="en-US" altLang="ko-KR" dirty="0"/>
              <a:t>08</a:t>
            </a:r>
            <a:r>
              <a:rPr lang="ko-KR" altLang="en-US" dirty="0"/>
              <a:t>년 </a:t>
            </a:r>
            <a:r>
              <a:rPr lang="en-US" altLang="ko-KR" dirty="0"/>
              <a:t>18</a:t>
            </a:r>
            <a:r>
              <a:rPr lang="ko-KR" altLang="en-US" dirty="0"/>
              <a:t>일 </a:t>
            </a:r>
          </a:p>
        </p:txBody>
      </p:sp>
      <p:pic>
        <p:nvPicPr>
          <p:cNvPr id="4" name="온라인 미디어 3" title="￫ﾏﾌ￪ﾳﾠ￫ﾞﾘ ￬ﾠﾜ￫ﾏﾌ￬ﾝﾴ￬ﾝﾘ ￭ﾑﾸ￫ﾥﾸ ￪ﾷﾀ￭ﾖﾥ @SBS ￬ﾊﾤ￭ﾎﾘ￬ﾅﾜ 130818">
            <a:hlinkClick r:id="" action="ppaction://media"/>
            <a:extLst>
              <a:ext uri="{FF2B5EF4-FFF2-40B4-BE49-F238E27FC236}">
                <a16:creationId xmlns:a16="http://schemas.microsoft.com/office/drawing/2014/main" id="{ED7C98CE-8048-4B02-B6A5-9377BEBE5EE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551113" y="2190750"/>
            <a:ext cx="7086600" cy="39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42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B3D481-3834-480D-A8E8-4FE7A97A9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사례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1B54DE-85B6-48CB-BF6B-92C0458F5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붉은 립스틱과 짙은 마스카라</a:t>
            </a:r>
            <a:r>
              <a:rPr lang="en-US" altLang="ko-KR" dirty="0"/>
              <a:t>, </a:t>
            </a:r>
            <a:r>
              <a:rPr lang="ko-KR" altLang="en-US" dirty="0"/>
              <a:t>헤어스프레이처럼 화장품을 만드는 과정에서 화장품 원료가 인체에 미치는 영향을 시험하기 위해 토끼나 기니피그 등을 이용한 동물 실험이 많은 화장품 회사에서 꾸준히 진행되고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예를 들어 토끼의 눈꺼풀을 고정시켜 놓고 안구에 화장품 원료를 넣은 다음 부작용을 </a:t>
            </a:r>
            <a:r>
              <a:rPr lang="ko-KR" altLang="en-US" dirty="0" err="1"/>
              <a:t>실험한다거나</a:t>
            </a:r>
            <a:r>
              <a:rPr lang="en-US" altLang="ko-KR" dirty="0"/>
              <a:t>, </a:t>
            </a:r>
            <a:r>
              <a:rPr lang="ko-KR" altLang="en-US" dirty="0"/>
              <a:t>토기를 우리에 가두고 헤어스프레이를 뿌린 다음 원료의 자극성을 실험하기도 한다</a:t>
            </a:r>
            <a:r>
              <a:rPr lang="en-US" altLang="ko-KR" dirty="0"/>
              <a:t>. </a:t>
            </a:r>
            <a:r>
              <a:rPr lang="ko-KR" altLang="en-US" dirty="0"/>
              <a:t>하지만 동물에게 이러한 고통을 주는 실험 결과가 실제 우리에게 적용되는 비율은 </a:t>
            </a:r>
            <a:r>
              <a:rPr lang="en-US" altLang="ko-KR" dirty="0"/>
              <a:t>20%</a:t>
            </a:r>
            <a:r>
              <a:rPr lang="ko-KR" altLang="en-US" dirty="0"/>
              <a:t> 정도에 그치는 것으로 알려져</a:t>
            </a:r>
            <a:r>
              <a:rPr lang="en-US" altLang="ko-KR" dirty="0"/>
              <a:t>, </a:t>
            </a:r>
            <a:r>
              <a:rPr lang="ko-KR" altLang="en-US" dirty="0"/>
              <a:t>동물에 대한 지나친 학대와 실험이라는 비판을 받고 있다</a:t>
            </a:r>
            <a:r>
              <a:rPr lang="en-US" altLang="ko-KR" dirty="0"/>
              <a:t>. </a:t>
            </a:r>
            <a:r>
              <a:rPr lang="ko-KR" altLang="en-US" dirty="0"/>
              <a:t>우리나라의 경우 한 해 약 </a:t>
            </a:r>
            <a:r>
              <a:rPr lang="en-US" altLang="ko-KR" dirty="0"/>
              <a:t>150</a:t>
            </a:r>
            <a:r>
              <a:rPr lang="ko-KR" altLang="en-US" dirty="0"/>
              <a:t>만 </a:t>
            </a:r>
            <a:r>
              <a:rPr lang="ko-KR" altLang="en-US" dirty="0" err="1"/>
              <a:t>마리에</a:t>
            </a:r>
            <a:r>
              <a:rPr lang="ko-KR" altLang="en-US" dirty="0"/>
              <a:t> 이르는 동물들이 약품과 화장품을 위한 실험으로 희생되는 것으로 알려져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230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148BC40-4756-42D5-B62A-60185FDAF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A4EFB5F-F19C-4D1D-840A-B7E05AB41B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/>
          <a:lstStyle/>
          <a:p>
            <a:r>
              <a:rPr lang="ko-KR" altLang="en-US" dirty="0"/>
              <a:t>동물들에게 도움을 받은 인간들이 최소한 동물들에게 해야 할 혹은 하지 말아야 할 윤리적 행위들은 있을 것이다</a:t>
            </a:r>
            <a:r>
              <a:rPr lang="en-US" altLang="ko-KR" dirty="0"/>
              <a:t>.</a:t>
            </a:r>
            <a:endParaRPr 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267E76FA-E61E-4D0F-9532-32A616CAB4A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5427"/>
          <a:stretch/>
        </p:blipFill>
        <p:spPr>
          <a:xfrm>
            <a:off x="5518896" y="1828456"/>
            <a:ext cx="5389895" cy="502954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867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99DEEA8-0072-4D51-9883-4912E183A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2C17CCE8-96F5-4781-AC14-B1697D493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400" r="2" b="2"/>
          <a:stretch/>
        </p:blipFill>
        <p:spPr>
          <a:xfrm>
            <a:off x="1280160" y="2190749"/>
            <a:ext cx="9628632" cy="39862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64709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CD2A34-CEAB-48B9-893B-112595251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623DCCF-78DF-4F0D-9054-09C892C1D76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31144" y="2193925"/>
            <a:ext cx="3987800" cy="3987800"/>
          </a:xfrm>
          <a:prstGeom prst="rect">
            <a:avLst/>
          </a:prstGeom>
        </p:spPr>
      </p:pic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5706B44A-17AF-4B9E-9584-20A214BF13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908431" y="2193925"/>
            <a:ext cx="5950634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6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교육 주제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423_TF03462902" id="{37C7465A-0B30-40AD-86A1-107F88771CFA}" vid="{348522F3-EFB3-4DF1-9BDE-0542B61299DB}"/>
    </a:ext>
  </a:extLst>
</a:theme>
</file>

<file path=ppt/theme/theme2.xml><?xml version="1.0" encoding="utf-8"?>
<a:theme xmlns:a="http://schemas.openxmlformats.org/drawingml/2006/main" name="Office 테마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2866</Words>
  <Application>Microsoft Office PowerPoint</Application>
  <PresentationFormat>와이드스크린</PresentationFormat>
  <Paragraphs>116</Paragraphs>
  <Slides>37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0" baseType="lpstr">
      <vt:lpstr>Malgun Gothic</vt:lpstr>
      <vt:lpstr>Wingdings</vt:lpstr>
      <vt:lpstr>교육 주제 16x9</vt:lpstr>
      <vt:lpstr>인간과 철학</vt:lpstr>
      <vt:lpstr>  동물과 자연에게도 도덕적 배려를 해야 할까?</vt:lpstr>
      <vt:lpstr>2. 동물중심주의</vt:lpstr>
      <vt:lpstr>사례2</vt:lpstr>
      <vt:lpstr>돌고래 제돌이의 푸른 귀향 2013년 08년 18일 </vt:lpstr>
      <vt:lpstr>사례3</vt:lpstr>
      <vt:lpstr>PowerPoint 프레젠테이션</vt:lpstr>
      <vt:lpstr>PowerPoint 프레젠테이션</vt:lpstr>
      <vt:lpstr>PowerPoint 프레젠테이션</vt:lpstr>
      <vt:lpstr>서울대학병원, 가짜 연구에 멀쩡한 고양이 죽여</vt:lpstr>
      <vt:lpstr>2017년 11월 15일 서울대학병원 실험묘 코리안 숏컷의 ‘일찐이’</vt:lpstr>
      <vt:lpstr>피터싱어의 동물해방</vt:lpstr>
      <vt:lpstr>낙지는 과연 고통을 느낄까요?</vt:lpstr>
      <vt:lpstr>문어의 지능</vt:lpstr>
      <vt:lpstr>PowerPoint 프레젠테이션</vt:lpstr>
      <vt:lpstr>PowerPoint 프레젠테이션</vt:lpstr>
      <vt:lpstr>피터싱어의 동물해방윤리</vt:lpstr>
      <vt:lpstr>리건의 동물 권리</vt:lpstr>
      <vt:lpstr>PowerPoint 프레젠테이션</vt:lpstr>
      <vt:lpstr>리건의 동물 해방론</vt:lpstr>
      <vt:lpstr>PowerPoint 프레젠테이션</vt:lpstr>
      <vt:lpstr>PowerPoint 프레젠테이션</vt:lpstr>
      <vt:lpstr>PowerPoint 프레젠테이션</vt:lpstr>
      <vt:lpstr>3. 테일러(P. Taylor)의 생명중심주의</vt:lpstr>
      <vt:lpstr>생명에 대한 도덕적 태도와 성품을 강조하는 테일러</vt:lpstr>
      <vt:lpstr>테일러의 [자연에 대한 존중의 윤리] 논문</vt:lpstr>
      <vt:lpstr>생명중심적 성품</vt:lpstr>
      <vt:lpstr>생명중심적 입장에 따라  네 가지 생명 존중의 규칙을 실천해야 한다</vt:lpstr>
      <vt:lpstr>그러나 만약에 충돌을 회피할 수 없다면……</vt:lpstr>
      <vt:lpstr>4. 레오폴드의 대지 윤리</vt:lpstr>
      <vt:lpstr>알도 레오폴드의 [모래 군의 열두 달]</vt:lpstr>
      <vt:lpstr>PowerPoint 프레젠테이션</vt:lpstr>
      <vt:lpstr>5. 심층생태론</vt:lpstr>
      <vt:lpstr>심층 생태론의 근본 강령 8가지</vt:lpstr>
      <vt:lpstr>PowerPoint 프레젠테이션</vt:lpstr>
      <vt:lpstr>PowerPoint 프레젠테이션</vt:lpstr>
      <vt:lpstr>심층 생태론 비판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현대사회의 삶과 윤리</dc:title>
  <dc:creator>강지은</dc:creator>
  <cp:lastModifiedBy>우진 김</cp:lastModifiedBy>
  <cp:revision>16</cp:revision>
  <dcterms:created xsi:type="dcterms:W3CDTF">2020-04-28T06:59:45Z</dcterms:created>
  <dcterms:modified xsi:type="dcterms:W3CDTF">2024-11-05T07:59:22Z</dcterms:modified>
</cp:coreProperties>
</file>